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9" r:id="rId3"/>
    <p:sldId id="260" r:id="rId4"/>
    <p:sldId id="258" r:id="rId5"/>
    <p:sldId id="262" r:id="rId6"/>
    <p:sldId id="261" r:id="rId7"/>
    <p:sldId id="263" r:id="rId8"/>
    <p:sldId id="269" r:id="rId9"/>
    <p:sldId id="264" r:id="rId10"/>
    <p:sldId id="265" r:id="rId11"/>
    <p:sldId id="266" r:id="rId12"/>
    <p:sldId id="267" r:id="rId13"/>
    <p:sldId id="271" r:id="rId14"/>
    <p:sldId id="268"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6" r:id="rId30"/>
    <p:sldId id="288" r:id="rId31"/>
    <p:sldId id="289" r:id="rId32"/>
    <p:sldId id="290" r:id="rId33"/>
    <p:sldId id="293" r:id="rId34"/>
    <p:sldId id="294" r:id="rId35"/>
    <p:sldId id="295"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36984C-BF24-8C45-872A-65957102F426}">
          <p14:sldIdLst>
            <p14:sldId id="256"/>
            <p14:sldId id="259"/>
            <p14:sldId id="260"/>
            <p14:sldId id="258"/>
            <p14:sldId id="262"/>
            <p14:sldId id="261"/>
            <p14:sldId id="263"/>
            <p14:sldId id="269"/>
            <p14:sldId id="264"/>
            <p14:sldId id="265"/>
            <p14:sldId id="266"/>
            <p14:sldId id="267"/>
            <p14:sldId id="271"/>
            <p14:sldId id="268"/>
            <p14:sldId id="272"/>
            <p14:sldId id="273"/>
            <p14:sldId id="274"/>
            <p14:sldId id="275"/>
            <p14:sldId id="276"/>
            <p14:sldId id="277"/>
            <p14:sldId id="278"/>
            <p14:sldId id="279"/>
            <p14:sldId id="280"/>
            <p14:sldId id="281"/>
            <p14:sldId id="282"/>
            <p14:sldId id="283"/>
            <p14:sldId id="284"/>
            <p14:sldId id="287"/>
            <p14:sldId id="286"/>
            <p14:sldId id="288"/>
            <p14:sldId id="289"/>
            <p14:sldId id="290"/>
            <p14:sldId id="293"/>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D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4"/>
    <p:restoredTop sz="95775"/>
  </p:normalViewPr>
  <p:slideViewPr>
    <p:cSldViewPr snapToGrid="0" snapToObjects="1">
      <p:cViewPr varScale="1">
        <p:scale>
          <a:sx n="110" d="100"/>
          <a:sy n="110" d="100"/>
        </p:scale>
        <p:origin x="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B61BEF0D-F0BB-DE4B-95CE-6DB70DBA9567}" type="datetimeFigureOut">
              <a:rPr lang="en-US" smtClean="0"/>
              <a:pPr/>
              <a:t>10/26/19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80225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293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116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723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7782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4227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8561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2468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8715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5172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8852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455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2246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1228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37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153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554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991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B61BEF0D-F0BB-DE4B-95CE-6DB70DBA9567}" type="datetimeFigureOut">
              <a:rPr lang="en-US" smtClean="0"/>
              <a:pPr/>
              <a:t>10/26/19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395253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espn.com/fantasy/football/ffl/story?page=fflrulesstandardscoring"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1C12-083B-744F-A37C-4B830FF378E1}"/>
              </a:ext>
            </a:extLst>
          </p:cNvPr>
          <p:cNvSpPr>
            <a:spLocks noGrp="1"/>
          </p:cNvSpPr>
          <p:nvPr>
            <p:ph type="ctrTitle"/>
          </p:nvPr>
        </p:nvSpPr>
        <p:spPr/>
        <p:txBody>
          <a:bodyPr>
            <a:normAutofit/>
          </a:bodyPr>
          <a:lstStyle/>
          <a:p>
            <a:r>
              <a:rPr lang="en-US" dirty="0"/>
              <a:t>Fantasy or reality?</a:t>
            </a:r>
          </a:p>
        </p:txBody>
      </p:sp>
      <p:sp>
        <p:nvSpPr>
          <p:cNvPr id="3" name="Subtitle 2">
            <a:extLst>
              <a:ext uri="{FF2B5EF4-FFF2-40B4-BE49-F238E27FC236}">
                <a16:creationId xmlns:a16="http://schemas.microsoft.com/office/drawing/2014/main" id="{6154E696-ED31-714D-AB86-C8BA26190B7E}"/>
              </a:ext>
            </a:extLst>
          </p:cNvPr>
          <p:cNvSpPr>
            <a:spLocks noGrp="1"/>
          </p:cNvSpPr>
          <p:nvPr>
            <p:ph type="subTitle" idx="1"/>
          </p:nvPr>
        </p:nvSpPr>
        <p:spPr/>
        <p:txBody>
          <a:bodyPr/>
          <a:lstStyle/>
          <a:p>
            <a:r>
              <a:rPr lang="en-US" i="1" dirty="0"/>
              <a:t>Investigating Popular Fantasy Football Draft Strategy </a:t>
            </a:r>
            <a:endParaRPr lang="en-US" dirty="0"/>
          </a:p>
          <a:p>
            <a:endParaRPr lang="en-US" dirty="0"/>
          </a:p>
        </p:txBody>
      </p:sp>
    </p:spTree>
    <p:extLst>
      <p:ext uri="{BB962C8B-B14F-4D97-AF65-F5344CB8AC3E}">
        <p14:creationId xmlns:p14="http://schemas.microsoft.com/office/powerpoint/2010/main" val="386815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B0475EC-B6C6-5641-818A-401E70A26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023" y="1139302"/>
            <a:ext cx="8917799" cy="4451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70AA9B-3910-1C4C-8DA4-5CF2E93C7A6C}"/>
              </a:ext>
            </a:extLst>
          </p:cNvPr>
          <p:cNvSpPr txBox="1"/>
          <p:nvPr/>
        </p:nvSpPr>
        <p:spPr>
          <a:xfrm>
            <a:off x="940084" y="347241"/>
            <a:ext cx="9819676" cy="461665"/>
          </a:xfrm>
          <a:prstGeom prst="rect">
            <a:avLst/>
          </a:prstGeom>
          <a:noFill/>
        </p:spPr>
        <p:txBody>
          <a:bodyPr wrap="none" rtlCol="0">
            <a:spAutoFit/>
          </a:bodyPr>
          <a:lstStyle/>
          <a:p>
            <a:r>
              <a:rPr lang="en-US" sz="2400" dirty="0"/>
              <a:t>However, </a:t>
            </a:r>
            <a:r>
              <a:rPr lang="en-US" sz="2400" dirty="0">
                <a:solidFill>
                  <a:srgbClr val="FF0000"/>
                </a:solidFill>
              </a:rPr>
              <a:t>rushing yards </a:t>
            </a:r>
            <a:r>
              <a:rPr lang="en-US" sz="2400" dirty="0"/>
              <a:t>and </a:t>
            </a:r>
            <a:r>
              <a:rPr lang="en-US" sz="2400" dirty="0">
                <a:solidFill>
                  <a:srgbClr val="FF0000"/>
                </a:solidFill>
              </a:rPr>
              <a:t>rushing TD’s </a:t>
            </a:r>
            <a:r>
              <a:rPr lang="en-US" sz="2400" dirty="0"/>
              <a:t>have a noticeably lower correlation.</a:t>
            </a:r>
            <a:endParaRPr lang="en-US" sz="2400" dirty="0">
              <a:solidFill>
                <a:srgbClr val="FF0000"/>
              </a:solidFill>
            </a:endParaRPr>
          </a:p>
        </p:txBody>
      </p:sp>
      <p:sp>
        <p:nvSpPr>
          <p:cNvPr id="2" name="Left Arrow 1">
            <a:extLst>
              <a:ext uri="{FF2B5EF4-FFF2-40B4-BE49-F238E27FC236}">
                <a16:creationId xmlns:a16="http://schemas.microsoft.com/office/drawing/2014/main" id="{7F11A763-9960-4145-B802-EEB165A3CF19}"/>
              </a:ext>
            </a:extLst>
          </p:cNvPr>
          <p:cNvSpPr/>
          <p:nvPr/>
        </p:nvSpPr>
        <p:spPr>
          <a:xfrm>
            <a:off x="10320628" y="1944546"/>
            <a:ext cx="960698" cy="47456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B0475EC-B6C6-5641-818A-401E70A26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023" y="1139302"/>
            <a:ext cx="8917799" cy="4451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70AA9B-3910-1C4C-8DA4-5CF2E93C7A6C}"/>
              </a:ext>
            </a:extLst>
          </p:cNvPr>
          <p:cNvSpPr txBox="1"/>
          <p:nvPr/>
        </p:nvSpPr>
        <p:spPr>
          <a:xfrm>
            <a:off x="695511" y="328411"/>
            <a:ext cx="10800977" cy="461665"/>
          </a:xfrm>
          <a:prstGeom prst="rect">
            <a:avLst/>
          </a:prstGeom>
          <a:noFill/>
        </p:spPr>
        <p:txBody>
          <a:bodyPr wrap="square" rtlCol="0">
            <a:spAutoFit/>
          </a:bodyPr>
          <a:lstStyle/>
          <a:p>
            <a:r>
              <a:rPr lang="en-US" sz="2400" dirty="0">
                <a:solidFill>
                  <a:srgbClr val="FF0000"/>
                </a:solidFill>
              </a:rPr>
              <a:t>Passing yards </a:t>
            </a:r>
            <a:r>
              <a:rPr lang="en-US" sz="2400" dirty="0"/>
              <a:t>and </a:t>
            </a:r>
            <a:r>
              <a:rPr lang="en-US" sz="2400" dirty="0">
                <a:solidFill>
                  <a:srgbClr val="FF0000"/>
                </a:solidFill>
              </a:rPr>
              <a:t>receiving yards </a:t>
            </a:r>
            <a:r>
              <a:rPr lang="en-US" sz="2400" dirty="0"/>
              <a:t>also have an understandably  high correlation…</a:t>
            </a:r>
            <a:endParaRPr lang="en-US" sz="2400" dirty="0">
              <a:solidFill>
                <a:srgbClr val="FF0000"/>
              </a:solidFill>
            </a:endParaRPr>
          </a:p>
        </p:txBody>
      </p:sp>
      <p:sp>
        <p:nvSpPr>
          <p:cNvPr id="8" name="Right Arrow 7">
            <a:extLst>
              <a:ext uri="{FF2B5EF4-FFF2-40B4-BE49-F238E27FC236}">
                <a16:creationId xmlns:a16="http://schemas.microsoft.com/office/drawing/2014/main" id="{745D2186-823B-D943-8503-1575EE1D52A8}"/>
              </a:ext>
            </a:extLst>
          </p:cNvPr>
          <p:cNvSpPr/>
          <p:nvPr/>
        </p:nvSpPr>
        <p:spPr>
          <a:xfrm>
            <a:off x="418750" y="4155311"/>
            <a:ext cx="972273" cy="4398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49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B0475EC-B6C6-5641-818A-401E70A26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023" y="1139302"/>
            <a:ext cx="8917799" cy="4451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70AA9B-3910-1C4C-8DA4-5CF2E93C7A6C}"/>
              </a:ext>
            </a:extLst>
          </p:cNvPr>
          <p:cNvSpPr txBox="1"/>
          <p:nvPr/>
        </p:nvSpPr>
        <p:spPr>
          <a:xfrm>
            <a:off x="1524058" y="324092"/>
            <a:ext cx="8651727" cy="461665"/>
          </a:xfrm>
          <a:prstGeom prst="rect">
            <a:avLst/>
          </a:prstGeom>
          <a:noFill/>
        </p:spPr>
        <p:txBody>
          <a:bodyPr wrap="none" rtlCol="0">
            <a:spAutoFit/>
          </a:bodyPr>
          <a:lstStyle/>
          <a:p>
            <a:r>
              <a:rPr lang="en-US" sz="2400" dirty="0"/>
              <a:t>…but </a:t>
            </a:r>
            <a:r>
              <a:rPr lang="en-US" sz="2400" dirty="0">
                <a:solidFill>
                  <a:srgbClr val="FF0000"/>
                </a:solidFill>
              </a:rPr>
              <a:t>passing yards </a:t>
            </a:r>
            <a:r>
              <a:rPr lang="en-US" sz="2400" dirty="0"/>
              <a:t>and </a:t>
            </a:r>
            <a:r>
              <a:rPr lang="en-US" sz="2400" dirty="0">
                <a:solidFill>
                  <a:srgbClr val="FF0000"/>
                </a:solidFill>
              </a:rPr>
              <a:t>rushing yards </a:t>
            </a:r>
            <a:r>
              <a:rPr lang="en-US" sz="2400" dirty="0"/>
              <a:t>do not seem correlated at all.</a:t>
            </a:r>
          </a:p>
        </p:txBody>
      </p:sp>
      <p:sp>
        <p:nvSpPr>
          <p:cNvPr id="2" name="Left Arrow 1">
            <a:extLst>
              <a:ext uri="{FF2B5EF4-FFF2-40B4-BE49-F238E27FC236}">
                <a16:creationId xmlns:a16="http://schemas.microsoft.com/office/drawing/2014/main" id="{7F11A763-9960-4145-B802-EEB165A3CF19}"/>
              </a:ext>
            </a:extLst>
          </p:cNvPr>
          <p:cNvSpPr/>
          <p:nvPr/>
        </p:nvSpPr>
        <p:spPr>
          <a:xfrm>
            <a:off x="10353469" y="4132161"/>
            <a:ext cx="960698" cy="47456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82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80B6-335C-394A-A91E-53186296573D}"/>
              </a:ext>
            </a:extLst>
          </p:cNvPr>
          <p:cNvSpPr>
            <a:spLocks noGrp="1"/>
          </p:cNvSpPr>
          <p:nvPr>
            <p:ph type="title"/>
          </p:nvPr>
        </p:nvSpPr>
        <p:spPr>
          <a:xfrm>
            <a:off x="689215" y="535329"/>
            <a:ext cx="10396882" cy="1151965"/>
          </a:xfrm>
        </p:spPr>
        <p:txBody>
          <a:bodyPr/>
          <a:lstStyle/>
          <a:p>
            <a:pPr algn="ctr"/>
            <a:r>
              <a:rPr lang="en-US" dirty="0"/>
              <a:t>What does all this mean?</a:t>
            </a:r>
          </a:p>
        </p:txBody>
      </p:sp>
      <p:sp>
        <p:nvSpPr>
          <p:cNvPr id="4" name="TextBox 3">
            <a:extLst>
              <a:ext uri="{FF2B5EF4-FFF2-40B4-BE49-F238E27FC236}">
                <a16:creationId xmlns:a16="http://schemas.microsoft.com/office/drawing/2014/main" id="{67F68FF6-4294-B644-B1C1-283CA25BB7FA}"/>
              </a:ext>
            </a:extLst>
          </p:cNvPr>
          <p:cNvSpPr txBox="1"/>
          <p:nvPr/>
        </p:nvSpPr>
        <p:spPr>
          <a:xfrm>
            <a:off x="689215" y="2274838"/>
            <a:ext cx="1081356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relatively low correlation between </a:t>
            </a:r>
            <a:r>
              <a:rPr lang="en-US" sz="2400" dirty="0">
                <a:solidFill>
                  <a:srgbClr val="FF0000"/>
                </a:solidFill>
              </a:rPr>
              <a:t>rushing yards </a:t>
            </a:r>
            <a:r>
              <a:rPr lang="en-US" sz="2400" dirty="0"/>
              <a:t>and </a:t>
            </a:r>
            <a:r>
              <a:rPr lang="en-US" sz="2400" dirty="0">
                <a:solidFill>
                  <a:srgbClr val="FF0000"/>
                </a:solidFill>
              </a:rPr>
              <a:t>rushing TD’s </a:t>
            </a:r>
            <a:r>
              <a:rPr lang="en-US" sz="2400" dirty="0"/>
              <a:t>could indicate that running back produce mostly short yardage gains with scoring coming frequently from shorter runs.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solidFill>
                  <a:srgbClr val="FF0000"/>
                </a:solidFill>
              </a:rPr>
              <a:t>Passing yards </a:t>
            </a:r>
            <a:r>
              <a:rPr lang="en-US" sz="2400" dirty="0"/>
              <a:t>and </a:t>
            </a:r>
            <a:r>
              <a:rPr lang="en-US" sz="2400" dirty="0">
                <a:solidFill>
                  <a:srgbClr val="FF0000"/>
                </a:solidFill>
              </a:rPr>
              <a:t>rushing yards </a:t>
            </a:r>
            <a:r>
              <a:rPr lang="en-US" sz="2400" dirty="0"/>
              <a:t>have no correlation, so quarterback and running back fantasy values are statistically independent of each other.</a:t>
            </a:r>
          </a:p>
        </p:txBody>
      </p:sp>
    </p:spTree>
    <p:extLst>
      <p:ext uri="{BB962C8B-B14F-4D97-AF65-F5344CB8AC3E}">
        <p14:creationId xmlns:p14="http://schemas.microsoft.com/office/powerpoint/2010/main" val="208479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97AFF-193B-0946-98C0-3D3B43251D00}"/>
              </a:ext>
            </a:extLst>
          </p:cNvPr>
          <p:cNvSpPr txBox="1"/>
          <p:nvPr/>
        </p:nvSpPr>
        <p:spPr>
          <a:xfrm>
            <a:off x="0" y="555584"/>
            <a:ext cx="4685818" cy="4154984"/>
          </a:xfrm>
          <a:prstGeom prst="rect">
            <a:avLst/>
          </a:prstGeom>
          <a:noFill/>
        </p:spPr>
        <p:txBody>
          <a:bodyPr wrap="square" rtlCol="0">
            <a:spAutoFit/>
          </a:bodyPr>
          <a:lstStyle/>
          <a:p>
            <a:r>
              <a:rPr lang="en-US" sz="2400" dirty="0"/>
              <a:t>Using the concept of “starters”,  a 12 team league would have 12 QB’s, 24 RB’s, 24 WR’s and 12 TE’s as the most relevant players.</a:t>
            </a:r>
          </a:p>
          <a:p>
            <a:endParaRPr lang="en-US" sz="2400" dirty="0"/>
          </a:p>
          <a:p>
            <a:r>
              <a:rPr lang="en-US" sz="2400" dirty="0"/>
              <a:t>In 2002, the entire starting QB group scored about the same as the mid-tier starting RB’s</a:t>
            </a:r>
          </a:p>
          <a:p>
            <a:endParaRPr lang="en-US" sz="2400" dirty="0"/>
          </a:p>
          <a:p>
            <a:r>
              <a:rPr lang="en-US" sz="2400" dirty="0"/>
              <a:t>By 2018, starting QB’s outscored all but two starting RB’s.</a:t>
            </a:r>
          </a:p>
        </p:txBody>
      </p:sp>
      <p:pic>
        <p:nvPicPr>
          <p:cNvPr id="12292" name="Picture 4">
            <a:extLst>
              <a:ext uri="{FF2B5EF4-FFF2-40B4-BE49-F238E27FC236}">
                <a16:creationId xmlns:a16="http://schemas.microsoft.com/office/drawing/2014/main" id="{B18366BB-98BF-5246-B22E-B55EB7CEF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8" y="127321"/>
            <a:ext cx="6988497" cy="541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43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97AFF-193B-0946-98C0-3D3B43251D00}"/>
              </a:ext>
            </a:extLst>
          </p:cNvPr>
          <p:cNvSpPr txBox="1"/>
          <p:nvPr/>
        </p:nvSpPr>
        <p:spPr>
          <a:xfrm>
            <a:off x="0" y="578734"/>
            <a:ext cx="4685818" cy="4154984"/>
          </a:xfrm>
          <a:prstGeom prst="rect">
            <a:avLst/>
          </a:prstGeom>
          <a:noFill/>
        </p:spPr>
        <p:txBody>
          <a:bodyPr wrap="square" rtlCol="0">
            <a:spAutoFit/>
          </a:bodyPr>
          <a:lstStyle/>
          <a:p>
            <a:r>
              <a:rPr lang="en-US" sz="2400" dirty="0"/>
              <a:t>Meanwhile, fantasy scoring of “starting” wide receivers and tight ends remains fairly consistent.</a:t>
            </a:r>
          </a:p>
          <a:p>
            <a:endParaRPr lang="en-US" sz="2400" dirty="0"/>
          </a:p>
          <a:p>
            <a:r>
              <a:rPr lang="en-US" sz="2400" dirty="0"/>
              <a:t>How can this be considering the rapid rise in quarterback production?  Who is catching all these passes?</a:t>
            </a:r>
          </a:p>
          <a:p>
            <a:endParaRPr lang="en-US" sz="2400" dirty="0"/>
          </a:p>
          <a:p>
            <a:r>
              <a:rPr lang="en-US" sz="2400" dirty="0"/>
              <a:t>Likely second, third or fourth options on NFL teams’ depth charts.</a:t>
            </a:r>
          </a:p>
        </p:txBody>
      </p:sp>
      <p:pic>
        <p:nvPicPr>
          <p:cNvPr id="12292" name="Picture 4">
            <a:extLst>
              <a:ext uri="{FF2B5EF4-FFF2-40B4-BE49-F238E27FC236}">
                <a16:creationId xmlns:a16="http://schemas.microsoft.com/office/drawing/2014/main" id="{B18366BB-98BF-5246-B22E-B55EB7CEF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8" y="127321"/>
            <a:ext cx="6988497" cy="541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15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754631-27DF-A74F-A6B9-3CF7BCFDC5AE}"/>
              </a:ext>
            </a:extLst>
          </p:cNvPr>
          <p:cNvSpPr txBox="1"/>
          <p:nvPr/>
        </p:nvSpPr>
        <p:spPr>
          <a:xfrm>
            <a:off x="6573323" y="769478"/>
            <a:ext cx="5058135" cy="4154984"/>
          </a:xfrm>
          <a:prstGeom prst="rect">
            <a:avLst/>
          </a:prstGeom>
          <a:noFill/>
        </p:spPr>
        <p:txBody>
          <a:bodyPr wrap="square" rtlCol="0">
            <a:spAutoFit/>
          </a:bodyPr>
          <a:lstStyle/>
          <a:p>
            <a:r>
              <a:rPr lang="en-US" sz="2400" dirty="0"/>
              <a:t>Which position’s scoring is more consistent?</a:t>
            </a:r>
          </a:p>
          <a:p>
            <a:endParaRPr lang="en-US" sz="2400" dirty="0"/>
          </a:p>
          <a:p>
            <a:r>
              <a:rPr lang="en-US" sz="2400" dirty="0"/>
              <a:t>Top tier running backs appear to have much higher variation than top tier quarterbacks.</a:t>
            </a:r>
          </a:p>
          <a:p>
            <a:endParaRPr lang="en-US" sz="2400" dirty="0"/>
          </a:p>
          <a:p>
            <a:r>
              <a:rPr lang="en-US" sz="2400" dirty="0"/>
              <a:t>Tiers of high-mean, low-variation quarterbacks are far more numerous.  Most running backs are low-mean and low-variation.</a:t>
            </a:r>
          </a:p>
        </p:txBody>
      </p:sp>
      <p:pic>
        <p:nvPicPr>
          <p:cNvPr id="1026" name="Picture 2">
            <a:extLst>
              <a:ext uri="{FF2B5EF4-FFF2-40B4-BE49-F238E27FC236}">
                <a16:creationId xmlns:a16="http://schemas.microsoft.com/office/drawing/2014/main" id="{6857192D-5709-474F-AAFB-FEF24F1BB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74" y="529943"/>
            <a:ext cx="6451949" cy="463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36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FBD463-7830-FB40-8904-7F9A16BBF2E0}"/>
              </a:ext>
            </a:extLst>
          </p:cNvPr>
          <p:cNvSpPr txBox="1"/>
          <p:nvPr/>
        </p:nvSpPr>
        <p:spPr>
          <a:xfrm>
            <a:off x="381965" y="405323"/>
            <a:ext cx="11271812" cy="461665"/>
          </a:xfrm>
          <a:prstGeom prst="rect">
            <a:avLst/>
          </a:prstGeom>
          <a:noFill/>
        </p:spPr>
        <p:txBody>
          <a:bodyPr wrap="square" rtlCol="0">
            <a:spAutoFit/>
          </a:bodyPr>
          <a:lstStyle/>
          <a:p>
            <a:r>
              <a:rPr lang="en-US" sz="2400" dirty="0"/>
              <a:t>If top tier running backs have greater variance, how rare are high performers? </a:t>
            </a:r>
          </a:p>
        </p:txBody>
      </p:sp>
      <p:pic>
        <p:nvPicPr>
          <p:cNvPr id="2050" name="Picture 2">
            <a:extLst>
              <a:ext uri="{FF2B5EF4-FFF2-40B4-BE49-F238E27FC236}">
                <a16:creationId xmlns:a16="http://schemas.microsoft.com/office/drawing/2014/main" id="{2D8C6785-C932-784D-B8D8-606FFA6AD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863" y="1287465"/>
            <a:ext cx="7326914" cy="3903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FE49AB-6930-404A-B567-4450D0190A9E}"/>
              </a:ext>
            </a:extLst>
          </p:cNvPr>
          <p:cNvSpPr txBox="1"/>
          <p:nvPr/>
        </p:nvSpPr>
        <p:spPr>
          <a:xfrm>
            <a:off x="381965" y="1678330"/>
            <a:ext cx="3944898" cy="2308324"/>
          </a:xfrm>
          <a:prstGeom prst="rect">
            <a:avLst/>
          </a:prstGeom>
          <a:noFill/>
        </p:spPr>
        <p:txBody>
          <a:bodyPr wrap="square" rtlCol="0">
            <a:spAutoFit/>
          </a:bodyPr>
          <a:lstStyle/>
          <a:p>
            <a:r>
              <a:rPr lang="en-US" sz="2400" dirty="0"/>
              <a:t>The drop in fantasy scoring from top to middling starting running backs has been, with few exceptions, consistently greater than that amongst quarterbacks.</a:t>
            </a:r>
          </a:p>
        </p:txBody>
      </p:sp>
    </p:spTree>
    <p:extLst>
      <p:ext uri="{BB962C8B-B14F-4D97-AF65-F5344CB8AC3E}">
        <p14:creationId xmlns:p14="http://schemas.microsoft.com/office/powerpoint/2010/main" val="1252533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FE49AB-6930-404A-B567-4450D0190A9E}"/>
              </a:ext>
            </a:extLst>
          </p:cNvPr>
          <p:cNvSpPr txBox="1"/>
          <p:nvPr/>
        </p:nvSpPr>
        <p:spPr>
          <a:xfrm>
            <a:off x="335666" y="1715729"/>
            <a:ext cx="4073258" cy="1938992"/>
          </a:xfrm>
          <a:prstGeom prst="rect">
            <a:avLst/>
          </a:prstGeom>
          <a:noFill/>
        </p:spPr>
        <p:txBody>
          <a:bodyPr wrap="square" rtlCol="0">
            <a:spAutoFit/>
          </a:bodyPr>
          <a:lstStyle/>
          <a:p>
            <a:r>
              <a:rPr lang="en-US" sz="2400" dirty="0"/>
              <a:t>The drop from middling to bottom starting running backs has also been consistently greater than that amongst quarterbacks.</a:t>
            </a:r>
          </a:p>
        </p:txBody>
      </p:sp>
      <p:pic>
        <p:nvPicPr>
          <p:cNvPr id="3074" name="Picture 2">
            <a:extLst>
              <a:ext uri="{FF2B5EF4-FFF2-40B4-BE49-F238E27FC236}">
                <a16:creationId xmlns:a16="http://schemas.microsoft.com/office/drawing/2014/main" id="{D6150695-14F5-7043-8568-385A4845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924" y="1287465"/>
            <a:ext cx="7244853" cy="390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50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235D21-AAC7-674D-A329-855977C5FC88}"/>
              </a:ext>
            </a:extLst>
          </p:cNvPr>
          <p:cNvSpPr txBox="1"/>
          <p:nvPr/>
        </p:nvSpPr>
        <p:spPr>
          <a:xfrm>
            <a:off x="685800" y="1406877"/>
            <a:ext cx="4603829"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Score more fantasy points</a:t>
            </a:r>
          </a:p>
          <a:p>
            <a:pPr marL="457200" indent="-457200">
              <a:buFont typeface="Arial" panose="020B0604020202020204" pitchFamily="34" charset="0"/>
              <a:buChar char="•"/>
            </a:pPr>
            <a:r>
              <a:rPr lang="en-US" sz="2800" dirty="0"/>
              <a:t>Scoring is on the rise</a:t>
            </a:r>
          </a:p>
          <a:p>
            <a:pPr marL="457200" indent="-457200">
              <a:buFont typeface="Arial" panose="020B0604020202020204" pitchFamily="34" charset="0"/>
              <a:buChar char="•"/>
            </a:pPr>
            <a:r>
              <a:rPr lang="en-US" sz="2800" dirty="0"/>
              <a:t>Lower variance = more options</a:t>
            </a:r>
          </a:p>
          <a:p>
            <a:pPr marL="457200" indent="-457200">
              <a:buFont typeface="Arial" panose="020B0604020202020204" pitchFamily="34" charset="0"/>
              <a:buChar char="•"/>
            </a:pPr>
            <a:endParaRPr lang="en-US" sz="2800" dirty="0"/>
          </a:p>
        </p:txBody>
      </p:sp>
      <p:sp>
        <p:nvSpPr>
          <p:cNvPr id="6" name="TextBox 5">
            <a:extLst>
              <a:ext uri="{FF2B5EF4-FFF2-40B4-BE49-F238E27FC236}">
                <a16:creationId xmlns:a16="http://schemas.microsoft.com/office/drawing/2014/main" id="{D8C7C1D6-0714-AD4C-BB09-6C56D248F33C}"/>
              </a:ext>
            </a:extLst>
          </p:cNvPr>
          <p:cNvSpPr txBox="1"/>
          <p:nvPr/>
        </p:nvSpPr>
        <p:spPr>
          <a:xfrm>
            <a:off x="1569538" y="741705"/>
            <a:ext cx="2836354" cy="646331"/>
          </a:xfrm>
          <a:prstGeom prst="rect">
            <a:avLst/>
          </a:prstGeom>
          <a:noFill/>
        </p:spPr>
        <p:txBody>
          <a:bodyPr wrap="none" rtlCol="0">
            <a:spAutoFit/>
          </a:bodyPr>
          <a:lstStyle/>
          <a:p>
            <a:r>
              <a:rPr lang="en-US" sz="3600" u="sng" dirty="0"/>
              <a:t>Quarterbacks</a:t>
            </a:r>
            <a:r>
              <a:rPr lang="en-US" sz="2800" u="sng" dirty="0"/>
              <a:t>:</a:t>
            </a:r>
          </a:p>
        </p:txBody>
      </p:sp>
      <p:sp>
        <p:nvSpPr>
          <p:cNvPr id="7" name="TextBox 6">
            <a:extLst>
              <a:ext uri="{FF2B5EF4-FFF2-40B4-BE49-F238E27FC236}">
                <a16:creationId xmlns:a16="http://schemas.microsoft.com/office/drawing/2014/main" id="{52E52858-61E8-424B-ABB6-F9D55AA0F1E1}"/>
              </a:ext>
            </a:extLst>
          </p:cNvPr>
          <p:cNvSpPr txBox="1"/>
          <p:nvPr/>
        </p:nvSpPr>
        <p:spPr>
          <a:xfrm>
            <a:off x="6645299" y="741705"/>
            <a:ext cx="3094117" cy="646331"/>
          </a:xfrm>
          <a:prstGeom prst="rect">
            <a:avLst/>
          </a:prstGeom>
          <a:noFill/>
        </p:spPr>
        <p:txBody>
          <a:bodyPr wrap="none" rtlCol="0">
            <a:spAutoFit/>
          </a:bodyPr>
          <a:lstStyle/>
          <a:p>
            <a:r>
              <a:rPr lang="en-US" sz="3600" u="sng" dirty="0"/>
              <a:t>Running Backs:</a:t>
            </a:r>
          </a:p>
        </p:txBody>
      </p:sp>
      <p:sp>
        <p:nvSpPr>
          <p:cNvPr id="8" name="TextBox 7">
            <a:extLst>
              <a:ext uri="{FF2B5EF4-FFF2-40B4-BE49-F238E27FC236}">
                <a16:creationId xmlns:a16="http://schemas.microsoft.com/office/drawing/2014/main" id="{C6E5A742-B5CD-7642-A969-2748D77CDE35}"/>
              </a:ext>
            </a:extLst>
          </p:cNvPr>
          <p:cNvSpPr txBox="1"/>
          <p:nvPr/>
        </p:nvSpPr>
        <p:spPr>
          <a:xfrm>
            <a:off x="5890442" y="1406877"/>
            <a:ext cx="4603829"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Double the roster spots to fill.</a:t>
            </a:r>
          </a:p>
          <a:p>
            <a:pPr marL="457200" indent="-457200">
              <a:buFont typeface="Arial" panose="020B0604020202020204" pitchFamily="34" charset="0"/>
              <a:buChar char="•"/>
            </a:pPr>
            <a:r>
              <a:rPr lang="en-US" sz="2800" dirty="0"/>
              <a:t>Scoring is rebounding the last couple of seasons.</a:t>
            </a:r>
          </a:p>
          <a:p>
            <a:pPr marL="457200" indent="-457200">
              <a:buFont typeface="Arial" panose="020B0604020202020204" pitchFamily="34" charset="0"/>
              <a:buChar char="•"/>
            </a:pPr>
            <a:r>
              <a:rPr lang="en-US" sz="2800" dirty="0"/>
              <a:t>Higher variance = fewer options</a:t>
            </a:r>
          </a:p>
          <a:p>
            <a:pPr marL="457200" indent="-457200">
              <a:buFont typeface="Arial" panose="020B0604020202020204" pitchFamily="34" charset="0"/>
              <a:buChar char="•"/>
            </a:pPr>
            <a:endParaRPr lang="en-US" sz="2800" dirty="0"/>
          </a:p>
        </p:txBody>
      </p:sp>
      <p:sp>
        <p:nvSpPr>
          <p:cNvPr id="2" name="TextBox 1">
            <a:extLst>
              <a:ext uri="{FF2B5EF4-FFF2-40B4-BE49-F238E27FC236}">
                <a16:creationId xmlns:a16="http://schemas.microsoft.com/office/drawing/2014/main" id="{D75ECBB8-55EA-6347-BF08-D6324DAE8BF3}"/>
              </a:ext>
            </a:extLst>
          </p:cNvPr>
          <p:cNvSpPr txBox="1"/>
          <p:nvPr/>
        </p:nvSpPr>
        <p:spPr>
          <a:xfrm>
            <a:off x="3966591" y="4534261"/>
            <a:ext cx="3228769" cy="523220"/>
          </a:xfrm>
          <a:prstGeom prst="rect">
            <a:avLst/>
          </a:prstGeom>
          <a:noFill/>
        </p:spPr>
        <p:txBody>
          <a:bodyPr wrap="none" rtlCol="0">
            <a:spAutoFit/>
          </a:bodyPr>
          <a:lstStyle/>
          <a:p>
            <a:r>
              <a:rPr lang="en-US" sz="2800" dirty="0"/>
              <a:t>Which do you pick??</a:t>
            </a:r>
          </a:p>
        </p:txBody>
      </p:sp>
    </p:spTree>
    <p:extLst>
      <p:ext uri="{BB962C8B-B14F-4D97-AF65-F5344CB8AC3E}">
        <p14:creationId xmlns:p14="http://schemas.microsoft.com/office/powerpoint/2010/main" val="356579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running back">
            <a:extLst>
              <a:ext uri="{FF2B5EF4-FFF2-40B4-BE49-F238E27FC236}">
                <a16:creationId xmlns:a16="http://schemas.microsoft.com/office/drawing/2014/main" id="{BDCA2666-2763-CF41-B0DD-32F6F736F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620" y="1597829"/>
            <a:ext cx="4248145" cy="2980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695C38-DF8D-994C-85DD-C70535A54A1E}"/>
              </a:ext>
            </a:extLst>
          </p:cNvPr>
          <p:cNvSpPr txBox="1"/>
          <p:nvPr/>
        </p:nvSpPr>
        <p:spPr>
          <a:xfrm>
            <a:off x="1494796" y="4688187"/>
            <a:ext cx="3689791" cy="461665"/>
          </a:xfrm>
          <a:prstGeom prst="rect">
            <a:avLst/>
          </a:prstGeom>
          <a:noFill/>
        </p:spPr>
        <p:txBody>
          <a:bodyPr wrap="square" rtlCol="0">
            <a:spAutoFit/>
          </a:bodyPr>
          <a:lstStyle/>
          <a:p>
            <a:r>
              <a:rPr lang="en-US" sz="2400" dirty="0"/>
              <a:t>1. Draft a running back first</a:t>
            </a:r>
          </a:p>
        </p:txBody>
      </p:sp>
      <p:sp>
        <p:nvSpPr>
          <p:cNvPr id="7" name="TextBox 6">
            <a:extLst>
              <a:ext uri="{FF2B5EF4-FFF2-40B4-BE49-F238E27FC236}">
                <a16:creationId xmlns:a16="http://schemas.microsoft.com/office/drawing/2014/main" id="{D7A1D0C3-D796-AD42-A313-7EFA494BB0A6}"/>
              </a:ext>
            </a:extLst>
          </p:cNvPr>
          <p:cNvSpPr txBox="1"/>
          <p:nvPr/>
        </p:nvSpPr>
        <p:spPr>
          <a:xfrm>
            <a:off x="7007407" y="4688186"/>
            <a:ext cx="2655388" cy="461665"/>
          </a:xfrm>
          <a:prstGeom prst="rect">
            <a:avLst/>
          </a:prstGeom>
          <a:noFill/>
        </p:spPr>
        <p:txBody>
          <a:bodyPr wrap="square" rtlCol="0">
            <a:spAutoFit/>
          </a:bodyPr>
          <a:lstStyle/>
          <a:p>
            <a:r>
              <a:rPr lang="en-US" sz="2400" dirty="0"/>
              <a:t>2. Draft a kicker last</a:t>
            </a:r>
          </a:p>
        </p:txBody>
      </p:sp>
      <p:sp>
        <p:nvSpPr>
          <p:cNvPr id="14" name="TextBox 13">
            <a:extLst>
              <a:ext uri="{FF2B5EF4-FFF2-40B4-BE49-F238E27FC236}">
                <a16:creationId xmlns:a16="http://schemas.microsoft.com/office/drawing/2014/main" id="{DFD620A8-B79D-124D-AEAB-786C7C4FAF87}"/>
              </a:ext>
            </a:extLst>
          </p:cNvPr>
          <p:cNvSpPr txBox="1"/>
          <p:nvPr/>
        </p:nvSpPr>
        <p:spPr>
          <a:xfrm>
            <a:off x="288112" y="733460"/>
            <a:ext cx="11245386" cy="523220"/>
          </a:xfrm>
          <a:prstGeom prst="rect">
            <a:avLst/>
          </a:prstGeom>
          <a:noFill/>
        </p:spPr>
        <p:txBody>
          <a:bodyPr wrap="none" rtlCol="0">
            <a:spAutoFit/>
          </a:bodyPr>
          <a:lstStyle/>
          <a:p>
            <a:r>
              <a:rPr lang="en-US" sz="2800" dirty="0"/>
              <a:t>If you play fantasy football, you are familiar with two popular rules of thumb:</a:t>
            </a:r>
          </a:p>
        </p:txBody>
      </p:sp>
      <p:pic>
        <p:nvPicPr>
          <p:cNvPr id="4100" name="Picture 4" descr="Image result for charlie brown kicking">
            <a:extLst>
              <a:ext uri="{FF2B5EF4-FFF2-40B4-BE49-F238E27FC236}">
                <a16:creationId xmlns:a16="http://schemas.microsoft.com/office/drawing/2014/main" id="{5C23005E-74A2-3B48-893B-30F8C05C9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407" y="1597829"/>
            <a:ext cx="3973389" cy="298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36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AD00-9CDD-4649-9AEC-0C013A249827}"/>
              </a:ext>
            </a:extLst>
          </p:cNvPr>
          <p:cNvSpPr>
            <a:spLocks noGrp="1"/>
          </p:cNvSpPr>
          <p:nvPr>
            <p:ph type="title"/>
          </p:nvPr>
        </p:nvSpPr>
        <p:spPr>
          <a:xfrm>
            <a:off x="685800" y="384858"/>
            <a:ext cx="10396882" cy="1151965"/>
          </a:xfrm>
        </p:spPr>
        <p:txBody>
          <a:bodyPr/>
          <a:lstStyle/>
          <a:p>
            <a:pPr algn="ctr"/>
            <a:r>
              <a:rPr lang="en-US" dirty="0"/>
              <a:t>Draft simulation</a:t>
            </a:r>
          </a:p>
        </p:txBody>
      </p:sp>
      <p:sp>
        <p:nvSpPr>
          <p:cNvPr id="3" name="TextBox 2">
            <a:extLst>
              <a:ext uri="{FF2B5EF4-FFF2-40B4-BE49-F238E27FC236}">
                <a16:creationId xmlns:a16="http://schemas.microsoft.com/office/drawing/2014/main" id="{04F6E4AD-4A61-2242-AA80-CE11469D9CF4}"/>
              </a:ext>
            </a:extLst>
          </p:cNvPr>
          <p:cNvSpPr txBox="1"/>
          <p:nvPr/>
        </p:nvSpPr>
        <p:spPr>
          <a:xfrm>
            <a:off x="454307" y="1720840"/>
            <a:ext cx="10628375"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12 teams comprised of 1 QB, 2 RB’s, 2 WR’s and 1 TE selected from the top 300 fantasy players of each year from 2002 through 2018.</a:t>
            </a:r>
          </a:p>
          <a:p>
            <a:pPr marL="342900" indent="-342900">
              <a:buFont typeface="Arial" panose="020B0604020202020204" pitchFamily="34" charset="0"/>
              <a:buChar char="•"/>
            </a:pPr>
            <a:r>
              <a:rPr lang="en-US" sz="2400" dirty="0"/>
              <a:t>Snake draft where picking order is reversed every round.</a:t>
            </a:r>
          </a:p>
          <a:p>
            <a:pPr marL="342900" indent="-342900">
              <a:buFont typeface="Arial" panose="020B0604020202020204" pitchFamily="34" charset="0"/>
              <a:buChar char="•"/>
            </a:pPr>
            <a:r>
              <a:rPr lang="en-US" sz="2400" dirty="0"/>
              <a:t>To add variation into the draft process, each pick is a random selection from the top 9 players available.</a:t>
            </a:r>
          </a:p>
          <a:p>
            <a:pPr marL="342900" indent="-342900">
              <a:buFont typeface="Arial" panose="020B0604020202020204" pitchFamily="34" charset="0"/>
              <a:buChar char="•"/>
            </a:pPr>
            <a:r>
              <a:rPr lang="en-US" sz="2400" dirty="0"/>
              <a:t>Simulation was run 1000 times for each year and the highest scoring team was captured from each run.</a:t>
            </a:r>
          </a:p>
          <a:p>
            <a:pPr marL="342900" indent="-342900">
              <a:buFont typeface="Arial" panose="020B0604020202020204" pitchFamily="34" charset="0"/>
              <a:buChar char="•"/>
            </a:pPr>
            <a:r>
              <a:rPr lang="en-US" sz="2400" dirty="0"/>
              <a:t>The goal is to analyze the player composition of the 1000 highest scoring teams from each year to determine which position had the greatest impact.</a:t>
            </a:r>
          </a:p>
        </p:txBody>
      </p:sp>
    </p:spTree>
    <p:extLst>
      <p:ext uri="{BB962C8B-B14F-4D97-AF65-F5344CB8AC3E}">
        <p14:creationId xmlns:p14="http://schemas.microsoft.com/office/powerpoint/2010/main" val="943956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FF131A-2C96-544D-95DE-922F81CDCF02}"/>
              </a:ext>
            </a:extLst>
          </p:cNvPr>
          <p:cNvPicPr>
            <a:picLocks noChangeAspect="1"/>
          </p:cNvPicPr>
          <p:nvPr/>
        </p:nvPicPr>
        <p:blipFill>
          <a:blip r:embed="rId2"/>
          <a:stretch>
            <a:fillRect/>
          </a:stretch>
        </p:blipFill>
        <p:spPr>
          <a:xfrm>
            <a:off x="359205" y="906465"/>
            <a:ext cx="5493726" cy="4057204"/>
          </a:xfrm>
          <a:prstGeom prst="rect">
            <a:avLst/>
          </a:prstGeom>
        </p:spPr>
      </p:pic>
      <p:pic>
        <p:nvPicPr>
          <p:cNvPr id="6" name="Picture 5">
            <a:extLst>
              <a:ext uri="{FF2B5EF4-FFF2-40B4-BE49-F238E27FC236}">
                <a16:creationId xmlns:a16="http://schemas.microsoft.com/office/drawing/2014/main" id="{90C163D2-BAAB-F441-A904-C035EA876B5C}"/>
              </a:ext>
            </a:extLst>
          </p:cNvPr>
          <p:cNvPicPr>
            <a:picLocks noChangeAspect="1"/>
          </p:cNvPicPr>
          <p:nvPr/>
        </p:nvPicPr>
        <p:blipFill>
          <a:blip r:embed="rId3"/>
          <a:stretch>
            <a:fillRect/>
          </a:stretch>
        </p:blipFill>
        <p:spPr>
          <a:xfrm>
            <a:off x="6096000" y="2935067"/>
            <a:ext cx="4881055" cy="2035274"/>
          </a:xfrm>
          <a:prstGeom prst="rect">
            <a:avLst/>
          </a:prstGeom>
        </p:spPr>
      </p:pic>
      <p:sp>
        <p:nvSpPr>
          <p:cNvPr id="7" name="TextBox 6">
            <a:extLst>
              <a:ext uri="{FF2B5EF4-FFF2-40B4-BE49-F238E27FC236}">
                <a16:creationId xmlns:a16="http://schemas.microsoft.com/office/drawing/2014/main" id="{742965F8-28A4-0840-8B52-03E6A084D393}"/>
              </a:ext>
            </a:extLst>
          </p:cNvPr>
          <p:cNvSpPr txBox="1"/>
          <p:nvPr/>
        </p:nvSpPr>
        <p:spPr>
          <a:xfrm>
            <a:off x="6096000" y="1114809"/>
            <a:ext cx="5124126" cy="1200329"/>
          </a:xfrm>
          <a:prstGeom prst="rect">
            <a:avLst/>
          </a:prstGeom>
          <a:noFill/>
        </p:spPr>
        <p:txBody>
          <a:bodyPr wrap="square" rtlCol="0">
            <a:spAutoFit/>
          </a:bodyPr>
          <a:lstStyle/>
          <a:p>
            <a:r>
              <a:rPr lang="en-US" sz="2400" dirty="0"/>
              <a:t>One simulation for 2018 using no random picks.  The highest scoring team drafted a top running back first.</a:t>
            </a:r>
          </a:p>
        </p:txBody>
      </p:sp>
    </p:spTree>
    <p:extLst>
      <p:ext uri="{BB962C8B-B14F-4D97-AF65-F5344CB8AC3E}">
        <p14:creationId xmlns:p14="http://schemas.microsoft.com/office/powerpoint/2010/main" val="191737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0E3685-26D4-C240-A835-8E648DE4D11D}"/>
              </a:ext>
            </a:extLst>
          </p:cNvPr>
          <p:cNvSpPr txBox="1"/>
          <p:nvPr/>
        </p:nvSpPr>
        <p:spPr>
          <a:xfrm>
            <a:off x="567158" y="21604"/>
            <a:ext cx="10695007" cy="1200329"/>
          </a:xfrm>
          <a:prstGeom prst="rect">
            <a:avLst/>
          </a:prstGeom>
          <a:noFill/>
        </p:spPr>
        <p:txBody>
          <a:bodyPr wrap="square" rtlCol="0">
            <a:spAutoFit/>
          </a:bodyPr>
          <a:lstStyle/>
          <a:p>
            <a:r>
              <a:rPr lang="en-US" sz="2400" dirty="0"/>
              <a:t>The mean fantasy points of each position on the highest scoring simulated teams appear to follow a trend similar to the means of the positions as a whole we saw earlier, albeit more extreme.</a:t>
            </a:r>
          </a:p>
        </p:txBody>
      </p:sp>
      <p:pic>
        <p:nvPicPr>
          <p:cNvPr id="1026" name="Picture 2">
            <a:extLst>
              <a:ext uri="{FF2B5EF4-FFF2-40B4-BE49-F238E27FC236}">
                <a16:creationId xmlns:a16="http://schemas.microsoft.com/office/drawing/2014/main" id="{8630E97E-47DF-6E4F-B47D-6E7114B7F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4" y="1221933"/>
            <a:ext cx="5562165" cy="44141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D27955E-D2A6-164A-BC56-A4C47EA1E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662" y="1221933"/>
            <a:ext cx="5562165" cy="441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10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ED0DB2-720B-EF4E-A2BF-E78AE451323F}"/>
              </a:ext>
            </a:extLst>
          </p:cNvPr>
          <p:cNvSpPr txBox="1"/>
          <p:nvPr/>
        </p:nvSpPr>
        <p:spPr>
          <a:xfrm>
            <a:off x="405114" y="751111"/>
            <a:ext cx="4352080" cy="4154984"/>
          </a:xfrm>
          <a:prstGeom prst="rect">
            <a:avLst/>
          </a:prstGeom>
          <a:noFill/>
        </p:spPr>
        <p:txBody>
          <a:bodyPr wrap="square" rtlCol="0">
            <a:spAutoFit/>
          </a:bodyPr>
          <a:lstStyle/>
          <a:p>
            <a:r>
              <a:rPr lang="en-US" sz="2400" dirty="0"/>
              <a:t>The percentage of points per position on the highest scoring teams favors running backs, but that is understandable given the 2:1 ratio of roster spots on the team.</a:t>
            </a:r>
          </a:p>
          <a:p>
            <a:endParaRPr lang="en-US" sz="2400" dirty="0"/>
          </a:p>
          <a:p>
            <a:r>
              <a:rPr lang="en-US" sz="2400" dirty="0"/>
              <a:t>Amazingly, the percentages scored by running backs and quarterbacks seem completely inverse of each other.</a:t>
            </a:r>
          </a:p>
        </p:txBody>
      </p:sp>
      <p:pic>
        <p:nvPicPr>
          <p:cNvPr id="2050" name="Picture 2">
            <a:extLst>
              <a:ext uri="{FF2B5EF4-FFF2-40B4-BE49-F238E27FC236}">
                <a16:creationId xmlns:a16="http://schemas.microsoft.com/office/drawing/2014/main" id="{BAD2B0C7-45FE-224A-872F-72146E299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242" y="271598"/>
            <a:ext cx="6473840" cy="519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0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ladainian tomlinson">
            <a:extLst>
              <a:ext uri="{FF2B5EF4-FFF2-40B4-BE49-F238E27FC236}">
                <a16:creationId xmlns:a16="http://schemas.microsoft.com/office/drawing/2014/main" id="{F0FD3457-E580-9645-BF52-CE935E360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27" y="312473"/>
            <a:ext cx="5071994" cy="2816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6CEF97-4BB7-A548-B24E-03CA21B324A9}"/>
              </a:ext>
            </a:extLst>
          </p:cNvPr>
          <p:cNvSpPr txBox="1"/>
          <p:nvPr/>
        </p:nvSpPr>
        <p:spPr>
          <a:xfrm>
            <a:off x="6096000" y="312473"/>
            <a:ext cx="4676172" cy="4893647"/>
          </a:xfrm>
          <a:prstGeom prst="rect">
            <a:avLst/>
          </a:prstGeom>
          <a:noFill/>
        </p:spPr>
        <p:txBody>
          <a:bodyPr wrap="square" rtlCol="0">
            <a:spAutoFit/>
          </a:bodyPr>
          <a:lstStyle/>
          <a:p>
            <a:r>
              <a:rPr lang="en-US" sz="2400" dirty="0"/>
              <a:t>In 2006,  LaDainian Tomlinson (RB) scored 28 rushing touchdowns (still an NFL record), rushed for over 1800 yards, caught passes for over 500 yards and 3 touchdowns and even passed for 2 touchdowns.  His 425.1 total fantasy points that year were nearly 100 more than the next highest scoring player. </a:t>
            </a:r>
          </a:p>
          <a:p>
            <a:endParaRPr lang="en-US" sz="2400" dirty="0"/>
          </a:p>
          <a:p>
            <a:r>
              <a:rPr lang="en-US" sz="2400" dirty="0"/>
              <a:t>Through 1000 simulations of 2006 fantasy drafts, he was present on 82.4% of the highest scoring teams.</a:t>
            </a:r>
          </a:p>
        </p:txBody>
      </p:sp>
      <p:graphicFrame>
        <p:nvGraphicFramePr>
          <p:cNvPr id="4" name="Table 3">
            <a:extLst>
              <a:ext uri="{FF2B5EF4-FFF2-40B4-BE49-F238E27FC236}">
                <a16:creationId xmlns:a16="http://schemas.microsoft.com/office/drawing/2014/main" id="{BEE8710E-AB4B-8743-BBEE-2CE67BEA39A0}"/>
              </a:ext>
            </a:extLst>
          </p:cNvPr>
          <p:cNvGraphicFramePr>
            <a:graphicFrameLocks noGrp="1"/>
          </p:cNvGraphicFramePr>
          <p:nvPr>
            <p:extLst>
              <p:ext uri="{D42A27DB-BD31-4B8C-83A1-F6EECF244321}">
                <p14:modId xmlns:p14="http://schemas.microsoft.com/office/powerpoint/2010/main" val="4127773528"/>
              </p:ext>
            </p:extLst>
          </p:nvPr>
        </p:nvGraphicFramePr>
        <p:xfrm>
          <a:off x="1043910" y="3444617"/>
          <a:ext cx="4160228" cy="1706880"/>
        </p:xfrm>
        <a:graphic>
          <a:graphicData uri="http://schemas.openxmlformats.org/drawingml/2006/table">
            <a:tbl>
              <a:tblPr/>
              <a:tblGrid>
                <a:gridCol w="2780250">
                  <a:extLst>
                    <a:ext uri="{9D8B030D-6E8A-4147-A177-3AD203B41FA5}">
                      <a16:colId xmlns:a16="http://schemas.microsoft.com/office/drawing/2014/main" val="2380325002"/>
                    </a:ext>
                  </a:extLst>
                </a:gridCol>
                <a:gridCol w="669695">
                  <a:extLst>
                    <a:ext uri="{9D8B030D-6E8A-4147-A177-3AD203B41FA5}">
                      <a16:colId xmlns:a16="http://schemas.microsoft.com/office/drawing/2014/main" val="2160642485"/>
                    </a:ext>
                  </a:extLst>
                </a:gridCol>
                <a:gridCol w="710283">
                  <a:extLst>
                    <a:ext uri="{9D8B030D-6E8A-4147-A177-3AD203B41FA5}">
                      <a16:colId xmlns:a16="http://schemas.microsoft.com/office/drawing/2014/main" val="802958209"/>
                    </a:ext>
                  </a:extLst>
                </a:gridCol>
              </a:tblGrid>
              <a:tr h="121783">
                <a:tc gridSpan="3">
                  <a:txBody>
                    <a:bodyPr/>
                    <a:lstStyle/>
                    <a:p>
                      <a:pPr algn="ctr" rtl="0" fontAlgn="b"/>
                      <a:r>
                        <a:rPr lang="en-US" sz="1600" b="1" dirty="0">
                          <a:effectLst/>
                        </a:rPr>
                        <a:t>2006</a:t>
                      </a:r>
                    </a:p>
                  </a:txBody>
                  <a:tcPr marL="26535" marR="2653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7387020"/>
                  </a:ext>
                </a:extLst>
              </a:tr>
              <a:tr h="121783">
                <a:tc>
                  <a:txBody>
                    <a:bodyPr/>
                    <a:lstStyle/>
                    <a:p>
                      <a:pPr algn="ctr" rtl="0" fontAlgn="b"/>
                      <a:r>
                        <a:rPr lang="en-US" sz="1600" dirty="0">
                          <a:solidFill>
                            <a:srgbClr val="FFFFFF"/>
                          </a:solidFill>
                          <a:effectLst/>
                        </a:rPr>
                        <a:t>NAME</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POS</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069297718"/>
                  </a:ext>
                </a:extLst>
              </a:tr>
              <a:tr h="0">
                <a:tc>
                  <a:txBody>
                    <a:bodyPr/>
                    <a:lstStyle/>
                    <a:p>
                      <a:pPr algn="ctr" rtl="0" fontAlgn="b"/>
                      <a:r>
                        <a:rPr lang="en-US" sz="1600" dirty="0">
                          <a:effectLst/>
                        </a:rPr>
                        <a:t>LaDainian Tomlinson</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82.4</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739950"/>
                  </a:ext>
                </a:extLst>
              </a:tr>
              <a:tr h="121783">
                <a:tc>
                  <a:txBody>
                    <a:bodyPr/>
                    <a:lstStyle/>
                    <a:p>
                      <a:pPr algn="ctr" rtl="0" fontAlgn="b"/>
                      <a:r>
                        <a:rPr lang="en-US" sz="1600" dirty="0">
                          <a:effectLst/>
                        </a:rPr>
                        <a:t>Antonio Gates</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TE</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11.6</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924540"/>
                  </a:ext>
                </a:extLst>
              </a:tr>
              <a:tr h="121783">
                <a:tc>
                  <a:txBody>
                    <a:bodyPr/>
                    <a:lstStyle/>
                    <a:p>
                      <a:pPr algn="ctr" rtl="0" fontAlgn="b"/>
                      <a:r>
                        <a:rPr lang="en-US" sz="1600" dirty="0">
                          <a:effectLst/>
                        </a:rPr>
                        <a:t>Steven Jackson</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11.5</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702912"/>
                  </a:ext>
                </a:extLst>
              </a:tr>
              <a:tr h="121783">
                <a:tc>
                  <a:txBody>
                    <a:bodyPr/>
                    <a:lstStyle/>
                    <a:p>
                      <a:pPr algn="ctr" rtl="0" fontAlgn="b"/>
                      <a:r>
                        <a:rPr lang="en-US" sz="1600" dirty="0">
                          <a:effectLst/>
                        </a:rPr>
                        <a:t>Peyton Manning</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QB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10.4</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8251245"/>
                  </a:ext>
                </a:extLst>
              </a:tr>
              <a:tr h="121783">
                <a:tc>
                  <a:txBody>
                    <a:bodyPr/>
                    <a:lstStyle/>
                    <a:p>
                      <a:pPr algn="ctr" rtl="0" fontAlgn="b"/>
                      <a:r>
                        <a:rPr lang="en-US" sz="1600">
                          <a:effectLst/>
                        </a:rPr>
                        <a:t>Alge Crumpler</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TE</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9.4</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0113467"/>
                  </a:ext>
                </a:extLst>
              </a:tr>
            </a:tbl>
          </a:graphicData>
        </a:graphic>
      </p:graphicFrame>
    </p:spTree>
    <p:extLst>
      <p:ext uri="{BB962C8B-B14F-4D97-AF65-F5344CB8AC3E}">
        <p14:creationId xmlns:p14="http://schemas.microsoft.com/office/powerpoint/2010/main" val="4102027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6FF1E-C01F-1842-8B79-CC9D01051938}"/>
              </a:ext>
            </a:extLst>
          </p:cNvPr>
          <p:cNvSpPr txBox="1"/>
          <p:nvPr/>
        </p:nvSpPr>
        <p:spPr>
          <a:xfrm>
            <a:off x="358816" y="166146"/>
            <a:ext cx="5513408" cy="5262979"/>
          </a:xfrm>
          <a:prstGeom prst="rect">
            <a:avLst/>
          </a:prstGeom>
          <a:noFill/>
        </p:spPr>
        <p:txBody>
          <a:bodyPr wrap="square" rtlCol="0">
            <a:spAutoFit/>
          </a:bodyPr>
          <a:lstStyle/>
          <a:p>
            <a:r>
              <a:rPr lang="en-US" sz="2400" dirty="0"/>
              <a:t>It’s not just running backs.</a:t>
            </a:r>
          </a:p>
          <a:p>
            <a:endParaRPr lang="en-US" sz="2400" dirty="0"/>
          </a:p>
          <a:p>
            <a:r>
              <a:rPr lang="en-US" sz="2400" dirty="0"/>
              <a:t>The following year, Tom Brady (quarterback) threw for a then NFL record 50 TD’s and over 4800 yards with only 8 interceptions.</a:t>
            </a:r>
          </a:p>
          <a:p>
            <a:endParaRPr lang="en-US" sz="2400" dirty="0"/>
          </a:p>
          <a:p>
            <a:r>
              <a:rPr lang="en-US" sz="2400" dirty="0"/>
              <a:t>His total fantasy points that year were 90 more than the next player (Tomlinson).</a:t>
            </a:r>
          </a:p>
          <a:p>
            <a:endParaRPr lang="en-US" sz="2400" dirty="0"/>
          </a:p>
          <a:p>
            <a:r>
              <a:rPr lang="en-US" sz="2400" dirty="0"/>
              <a:t>Through simulations of 2007 fantasy drafts, Brady was present on 50.0% of the highest scoring teams compared to Tomlinson at 25.8%</a:t>
            </a:r>
          </a:p>
        </p:txBody>
      </p:sp>
      <p:graphicFrame>
        <p:nvGraphicFramePr>
          <p:cNvPr id="3" name="Table 2">
            <a:extLst>
              <a:ext uri="{FF2B5EF4-FFF2-40B4-BE49-F238E27FC236}">
                <a16:creationId xmlns:a16="http://schemas.microsoft.com/office/drawing/2014/main" id="{1269A622-D719-7A4A-9777-A6380DD2E247}"/>
              </a:ext>
            </a:extLst>
          </p:cNvPr>
          <p:cNvGraphicFramePr>
            <a:graphicFrameLocks noGrp="1"/>
          </p:cNvGraphicFramePr>
          <p:nvPr>
            <p:extLst>
              <p:ext uri="{D42A27DB-BD31-4B8C-83A1-F6EECF244321}">
                <p14:modId xmlns:p14="http://schemas.microsoft.com/office/powerpoint/2010/main" val="3622652032"/>
              </p:ext>
            </p:extLst>
          </p:nvPr>
        </p:nvGraphicFramePr>
        <p:xfrm>
          <a:off x="6319778" y="3722245"/>
          <a:ext cx="4166885" cy="1706880"/>
        </p:xfrm>
        <a:graphic>
          <a:graphicData uri="http://schemas.openxmlformats.org/drawingml/2006/table">
            <a:tbl>
              <a:tblPr/>
              <a:tblGrid>
                <a:gridCol w="2784698">
                  <a:extLst>
                    <a:ext uri="{9D8B030D-6E8A-4147-A177-3AD203B41FA5}">
                      <a16:colId xmlns:a16="http://schemas.microsoft.com/office/drawing/2014/main" val="2743969944"/>
                    </a:ext>
                  </a:extLst>
                </a:gridCol>
                <a:gridCol w="670768">
                  <a:extLst>
                    <a:ext uri="{9D8B030D-6E8A-4147-A177-3AD203B41FA5}">
                      <a16:colId xmlns:a16="http://schemas.microsoft.com/office/drawing/2014/main" val="933911081"/>
                    </a:ext>
                  </a:extLst>
                </a:gridCol>
                <a:gridCol w="711419">
                  <a:extLst>
                    <a:ext uri="{9D8B030D-6E8A-4147-A177-3AD203B41FA5}">
                      <a16:colId xmlns:a16="http://schemas.microsoft.com/office/drawing/2014/main" val="2885790627"/>
                    </a:ext>
                  </a:extLst>
                </a:gridCol>
              </a:tblGrid>
              <a:tr h="190500">
                <a:tc gridSpan="3">
                  <a:txBody>
                    <a:bodyPr/>
                    <a:lstStyle/>
                    <a:p>
                      <a:pPr algn="ctr" rtl="0" fontAlgn="b"/>
                      <a:r>
                        <a:rPr lang="en-US" sz="1600" b="1" dirty="0">
                          <a:effectLst/>
                        </a:rPr>
                        <a:t>2007</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2353215"/>
                  </a:ext>
                </a:extLst>
              </a:tr>
              <a:tr h="190500">
                <a:tc>
                  <a:txBody>
                    <a:bodyPr/>
                    <a:lstStyle/>
                    <a:p>
                      <a:pPr algn="ctr" rtl="0" fontAlgn="b"/>
                      <a:r>
                        <a:rPr lang="en-US" sz="1600" dirty="0">
                          <a:solidFill>
                            <a:srgbClr val="FFFFFF"/>
                          </a:solidFill>
                          <a:effectLst/>
                        </a:rPr>
                        <a:t>NAME</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dirty="0">
                          <a:solidFill>
                            <a:srgbClr val="FFFFFF"/>
                          </a:solidFill>
                          <a:effectLst/>
                        </a:rPr>
                        <a:t>POS</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422876204"/>
                  </a:ext>
                </a:extLst>
              </a:tr>
              <a:tr h="190500">
                <a:tc>
                  <a:txBody>
                    <a:bodyPr/>
                    <a:lstStyle/>
                    <a:p>
                      <a:pPr algn="ctr" rtl="0" fontAlgn="b"/>
                      <a:r>
                        <a:rPr lang="en-US" sz="1600" dirty="0">
                          <a:effectLst/>
                        </a:rPr>
                        <a:t>Tom Brady</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QB</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50</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945227"/>
                  </a:ext>
                </a:extLst>
              </a:tr>
              <a:tr h="190500">
                <a:tc>
                  <a:txBody>
                    <a:bodyPr/>
                    <a:lstStyle/>
                    <a:p>
                      <a:pPr algn="ctr" rtl="0" fontAlgn="b"/>
                      <a:r>
                        <a:rPr lang="en-US" sz="1600" dirty="0">
                          <a:effectLst/>
                        </a:rPr>
                        <a:t>LaDainian Tomlinson</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RB</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25.8</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42082"/>
                  </a:ext>
                </a:extLst>
              </a:tr>
              <a:tr h="190500">
                <a:tc>
                  <a:txBody>
                    <a:bodyPr/>
                    <a:lstStyle/>
                    <a:p>
                      <a:pPr algn="ctr" rtl="0" fontAlgn="b"/>
                      <a:r>
                        <a:rPr lang="en-US" sz="1600" dirty="0">
                          <a:effectLst/>
                        </a:rPr>
                        <a:t>Randy Moss</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WR</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18.9</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6173649"/>
                  </a:ext>
                </a:extLst>
              </a:tr>
              <a:tr h="0">
                <a:tc>
                  <a:txBody>
                    <a:bodyPr/>
                    <a:lstStyle/>
                    <a:p>
                      <a:pPr algn="ctr" rtl="0" fontAlgn="b"/>
                      <a:r>
                        <a:rPr lang="en-US" sz="1600" dirty="0">
                          <a:effectLst/>
                        </a:rPr>
                        <a:t>Brian Westbrook</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14.4</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014430"/>
                  </a:ext>
                </a:extLst>
              </a:tr>
              <a:tr h="190500">
                <a:tc>
                  <a:txBody>
                    <a:bodyPr/>
                    <a:lstStyle/>
                    <a:p>
                      <a:pPr algn="ctr" rtl="0" fontAlgn="b"/>
                      <a:r>
                        <a:rPr lang="en-US" sz="1600" dirty="0">
                          <a:effectLst/>
                        </a:rPr>
                        <a:t>Antonio Gates</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TE</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13.3</a:t>
                      </a:r>
                    </a:p>
                  </a:txBody>
                  <a:tcPr marL="28575" marR="2857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5134531"/>
                  </a:ext>
                </a:extLst>
              </a:tr>
            </a:tbl>
          </a:graphicData>
        </a:graphic>
      </p:graphicFrame>
      <p:pic>
        <p:nvPicPr>
          <p:cNvPr id="4098" name="Picture 2" descr="Image result for tom brady">
            <a:extLst>
              <a:ext uri="{FF2B5EF4-FFF2-40B4-BE49-F238E27FC236}">
                <a16:creationId xmlns:a16="http://schemas.microsoft.com/office/drawing/2014/main" id="{1C18F48B-FEC6-8743-B99A-584D14798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8742"/>
            <a:ext cx="4772628" cy="316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8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B6D9CE5-9301-0649-B5DF-D45253DFD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66" y="830997"/>
            <a:ext cx="9717645" cy="4809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0F8861-04ED-FF4A-BECC-9DEE9294FF05}"/>
              </a:ext>
            </a:extLst>
          </p:cNvPr>
          <p:cNvSpPr txBox="1"/>
          <p:nvPr/>
        </p:nvSpPr>
        <p:spPr>
          <a:xfrm>
            <a:off x="196770" y="0"/>
            <a:ext cx="11377914" cy="830997"/>
          </a:xfrm>
          <a:prstGeom prst="rect">
            <a:avLst/>
          </a:prstGeom>
          <a:noFill/>
        </p:spPr>
        <p:txBody>
          <a:bodyPr wrap="square" rtlCol="0">
            <a:spAutoFit/>
          </a:bodyPr>
          <a:lstStyle/>
          <a:p>
            <a:r>
              <a:rPr lang="en-US" sz="2400" dirty="0"/>
              <a:t>Every year there are a few players who drastically outperform the rest.  However, those players are not always the most common on the simulated highest scoring teams</a:t>
            </a:r>
          </a:p>
        </p:txBody>
      </p:sp>
      <p:cxnSp>
        <p:nvCxnSpPr>
          <p:cNvPr id="5" name="Straight Arrow Connector 4">
            <a:extLst>
              <a:ext uri="{FF2B5EF4-FFF2-40B4-BE49-F238E27FC236}">
                <a16:creationId xmlns:a16="http://schemas.microsoft.com/office/drawing/2014/main" id="{64DCF9D0-79F8-9D4A-8C54-8262C04D69A7}"/>
              </a:ext>
            </a:extLst>
          </p:cNvPr>
          <p:cNvCxnSpPr/>
          <p:nvPr/>
        </p:nvCxnSpPr>
        <p:spPr>
          <a:xfrm>
            <a:off x="3125165" y="1273215"/>
            <a:ext cx="474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2A767C-0EBE-844E-B2B8-793798CF4C69}"/>
              </a:ext>
            </a:extLst>
          </p:cNvPr>
          <p:cNvSpPr txBox="1"/>
          <p:nvPr/>
        </p:nvSpPr>
        <p:spPr>
          <a:xfrm>
            <a:off x="2065092" y="1119326"/>
            <a:ext cx="962123" cy="307777"/>
          </a:xfrm>
          <a:prstGeom prst="rect">
            <a:avLst/>
          </a:prstGeom>
          <a:noFill/>
        </p:spPr>
        <p:txBody>
          <a:bodyPr wrap="none" rtlCol="0">
            <a:spAutoFit/>
          </a:bodyPr>
          <a:lstStyle/>
          <a:p>
            <a:r>
              <a:rPr lang="en-US" sz="1400" dirty="0"/>
              <a:t>Tomlinson</a:t>
            </a:r>
          </a:p>
        </p:txBody>
      </p:sp>
      <p:sp>
        <p:nvSpPr>
          <p:cNvPr id="7" name="TextBox 6">
            <a:extLst>
              <a:ext uri="{FF2B5EF4-FFF2-40B4-BE49-F238E27FC236}">
                <a16:creationId xmlns:a16="http://schemas.microsoft.com/office/drawing/2014/main" id="{643560E2-167E-6143-9AC3-78094EF643DB}"/>
              </a:ext>
            </a:extLst>
          </p:cNvPr>
          <p:cNvSpPr txBox="1"/>
          <p:nvPr/>
        </p:nvSpPr>
        <p:spPr>
          <a:xfrm>
            <a:off x="4710896" y="1508105"/>
            <a:ext cx="611065" cy="307777"/>
          </a:xfrm>
          <a:prstGeom prst="rect">
            <a:avLst/>
          </a:prstGeom>
          <a:noFill/>
        </p:spPr>
        <p:txBody>
          <a:bodyPr wrap="none" rtlCol="0">
            <a:spAutoFit/>
          </a:bodyPr>
          <a:lstStyle/>
          <a:p>
            <a:r>
              <a:rPr lang="en-US" sz="1400" dirty="0"/>
              <a:t>Brady</a:t>
            </a:r>
          </a:p>
        </p:txBody>
      </p:sp>
      <p:cxnSp>
        <p:nvCxnSpPr>
          <p:cNvPr id="9" name="Straight Arrow Connector 8">
            <a:extLst>
              <a:ext uri="{FF2B5EF4-FFF2-40B4-BE49-F238E27FC236}">
                <a16:creationId xmlns:a16="http://schemas.microsoft.com/office/drawing/2014/main" id="{56BDC4D4-2C21-C14A-84A7-A778AAFC7F4F}"/>
              </a:ext>
            </a:extLst>
          </p:cNvPr>
          <p:cNvCxnSpPr>
            <a:cxnSpLocks/>
          </p:cNvCxnSpPr>
          <p:nvPr/>
        </p:nvCxnSpPr>
        <p:spPr>
          <a:xfrm flipH="1">
            <a:off x="4386806" y="1638843"/>
            <a:ext cx="324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426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B6D9CE5-9301-0649-B5DF-D45253DFD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66" y="830997"/>
            <a:ext cx="9717645" cy="48097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0F8861-04ED-FF4A-BECC-9DEE9294FF05}"/>
              </a:ext>
            </a:extLst>
          </p:cNvPr>
          <p:cNvSpPr txBox="1"/>
          <p:nvPr/>
        </p:nvSpPr>
        <p:spPr>
          <a:xfrm>
            <a:off x="179165" y="0"/>
            <a:ext cx="11250593" cy="830997"/>
          </a:xfrm>
          <a:prstGeom prst="rect">
            <a:avLst/>
          </a:prstGeom>
          <a:noFill/>
        </p:spPr>
        <p:txBody>
          <a:bodyPr wrap="square" rtlCol="0">
            <a:spAutoFit/>
          </a:bodyPr>
          <a:lstStyle/>
          <a:p>
            <a:r>
              <a:rPr lang="en-US" sz="2400" dirty="0"/>
              <a:t>Case in point: in 2009, Aaron Rodgers (QB) and Chris Johnson (RB) scored practically the same amount of fantasy points with 342.96 and 342.90 respectively.</a:t>
            </a:r>
          </a:p>
        </p:txBody>
      </p:sp>
      <p:cxnSp>
        <p:nvCxnSpPr>
          <p:cNvPr id="8" name="Straight Arrow Connector 7">
            <a:extLst>
              <a:ext uri="{FF2B5EF4-FFF2-40B4-BE49-F238E27FC236}">
                <a16:creationId xmlns:a16="http://schemas.microsoft.com/office/drawing/2014/main" id="{D6554207-0E0F-864D-B1AA-B9E4D9B2D92E}"/>
              </a:ext>
            </a:extLst>
          </p:cNvPr>
          <p:cNvCxnSpPr>
            <a:cxnSpLocks/>
          </p:cNvCxnSpPr>
          <p:nvPr/>
        </p:nvCxnSpPr>
        <p:spPr>
          <a:xfrm>
            <a:off x="4826643" y="1417736"/>
            <a:ext cx="324091" cy="49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Donut 10">
            <a:extLst>
              <a:ext uri="{FF2B5EF4-FFF2-40B4-BE49-F238E27FC236}">
                <a16:creationId xmlns:a16="http://schemas.microsoft.com/office/drawing/2014/main" id="{A57CFDC3-D8E1-3E43-9210-627EE1F04A6B}"/>
              </a:ext>
            </a:extLst>
          </p:cNvPr>
          <p:cNvSpPr/>
          <p:nvPr/>
        </p:nvSpPr>
        <p:spPr>
          <a:xfrm>
            <a:off x="5150734" y="2025570"/>
            <a:ext cx="324091" cy="250884"/>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167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hris johnson">
            <a:extLst>
              <a:ext uri="{FF2B5EF4-FFF2-40B4-BE49-F238E27FC236}">
                <a16:creationId xmlns:a16="http://schemas.microsoft.com/office/drawing/2014/main" id="{D041748A-A8F4-F44D-B03C-AEA64BB0B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12" y="2675838"/>
            <a:ext cx="4741923" cy="26684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aaron rodgers sad eyes">
            <a:extLst>
              <a:ext uri="{FF2B5EF4-FFF2-40B4-BE49-F238E27FC236}">
                <a16:creationId xmlns:a16="http://schemas.microsoft.com/office/drawing/2014/main" id="{DBFB7C32-F466-B041-9CA0-F73889311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685" y="2693790"/>
            <a:ext cx="5058297" cy="26504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4EC56024-CCCD-AD47-8ACD-E1CF50B2606B}"/>
              </a:ext>
            </a:extLst>
          </p:cNvPr>
          <p:cNvGraphicFramePr>
            <a:graphicFrameLocks noGrp="1"/>
          </p:cNvGraphicFramePr>
          <p:nvPr>
            <p:extLst>
              <p:ext uri="{D42A27DB-BD31-4B8C-83A1-F6EECF244321}">
                <p14:modId xmlns:p14="http://schemas.microsoft.com/office/powerpoint/2010/main" val="3430865313"/>
              </p:ext>
            </p:extLst>
          </p:nvPr>
        </p:nvGraphicFramePr>
        <p:xfrm>
          <a:off x="6444719" y="475102"/>
          <a:ext cx="4160228" cy="1706880"/>
        </p:xfrm>
        <a:graphic>
          <a:graphicData uri="http://schemas.openxmlformats.org/drawingml/2006/table">
            <a:tbl>
              <a:tblPr/>
              <a:tblGrid>
                <a:gridCol w="2780249">
                  <a:extLst>
                    <a:ext uri="{9D8B030D-6E8A-4147-A177-3AD203B41FA5}">
                      <a16:colId xmlns:a16="http://schemas.microsoft.com/office/drawing/2014/main" val="3579945996"/>
                    </a:ext>
                  </a:extLst>
                </a:gridCol>
                <a:gridCol w="669696">
                  <a:extLst>
                    <a:ext uri="{9D8B030D-6E8A-4147-A177-3AD203B41FA5}">
                      <a16:colId xmlns:a16="http://schemas.microsoft.com/office/drawing/2014/main" val="3458639405"/>
                    </a:ext>
                  </a:extLst>
                </a:gridCol>
                <a:gridCol w="710283">
                  <a:extLst>
                    <a:ext uri="{9D8B030D-6E8A-4147-A177-3AD203B41FA5}">
                      <a16:colId xmlns:a16="http://schemas.microsoft.com/office/drawing/2014/main" val="816816985"/>
                    </a:ext>
                  </a:extLst>
                </a:gridCol>
              </a:tblGrid>
              <a:tr h="82427">
                <a:tc gridSpan="3">
                  <a:txBody>
                    <a:bodyPr/>
                    <a:lstStyle/>
                    <a:p>
                      <a:pPr algn="ctr" rtl="0" fontAlgn="b"/>
                      <a:r>
                        <a:rPr lang="en-US" sz="1600" b="1" dirty="0">
                          <a:effectLst/>
                        </a:rPr>
                        <a:t>2009</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4045588"/>
                  </a:ext>
                </a:extLst>
              </a:tr>
              <a:tr h="162087">
                <a:tc>
                  <a:txBody>
                    <a:bodyPr/>
                    <a:lstStyle/>
                    <a:p>
                      <a:pPr algn="ctr" rtl="0" fontAlgn="b"/>
                      <a:r>
                        <a:rPr lang="en-US" sz="1600" dirty="0">
                          <a:solidFill>
                            <a:srgbClr val="FFFFFF"/>
                          </a:solidFill>
                          <a:effectLst/>
                        </a:rPr>
                        <a:t>NAME</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POS</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2566296369"/>
                  </a:ext>
                </a:extLst>
              </a:tr>
              <a:tr h="162087">
                <a:tc>
                  <a:txBody>
                    <a:bodyPr/>
                    <a:lstStyle/>
                    <a:p>
                      <a:pPr algn="ctr" rtl="0" fontAlgn="b"/>
                      <a:r>
                        <a:rPr lang="en-US" sz="1600" dirty="0">
                          <a:effectLst/>
                        </a:rPr>
                        <a:t>Chris Johnson</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60.4</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8154225"/>
                  </a:ext>
                </a:extLst>
              </a:tr>
              <a:tr h="162087">
                <a:tc>
                  <a:txBody>
                    <a:bodyPr/>
                    <a:lstStyle/>
                    <a:p>
                      <a:pPr algn="ctr" rtl="0" fontAlgn="b"/>
                      <a:r>
                        <a:rPr lang="en-US" sz="1600" dirty="0">
                          <a:effectLst/>
                        </a:rPr>
                        <a:t>Aaron Rodgers</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QB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a:effectLst/>
                        </a:rPr>
                        <a:t>21.4</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808333"/>
                  </a:ext>
                </a:extLst>
              </a:tr>
              <a:tr h="162087">
                <a:tc>
                  <a:txBody>
                    <a:bodyPr/>
                    <a:lstStyle/>
                    <a:p>
                      <a:pPr algn="ctr" rtl="0" fontAlgn="b"/>
                      <a:r>
                        <a:rPr lang="en-US" sz="1600" dirty="0">
                          <a:effectLst/>
                        </a:rPr>
                        <a:t>Steve Smith</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WR</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15.5</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86836"/>
                  </a:ext>
                </a:extLst>
              </a:tr>
              <a:tr h="162087">
                <a:tc>
                  <a:txBody>
                    <a:bodyPr/>
                    <a:lstStyle/>
                    <a:p>
                      <a:pPr algn="ctr" rtl="0" fontAlgn="b"/>
                      <a:r>
                        <a:rPr lang="en-US" sz="1600" dirty="0">
                          <a:effectLst/>
                        </a:rPr>
                        <a:t>Adrian Peterson</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14.6</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306625"/>
                  </a:ext>
                </a:extLst>
              </a:tr>
              <a:tr h="162087">
                <a:tc>
                  <a:txBody>
                    <a:bodyPr/>
                    <a:lstStyle/>
                    <a:p>
                      <a:pPr algn="ctr" rtl="0" fontAlgn="b"/>
                      <a:r>
                        <a:rPr lang="en-US" sz="1600" dirty="0">
                          <a:effectLst/>
                        </a:rPr>
                        <a:t>Maurice Jones-Drew</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RB</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dirty="0">
                          <a:effectLst/>
                        </a:rPr>
                        <a:t>13</a:t>
                      </a:r>
                    </a:p>
                  </a:txBody>
                  <a:tcPr marL="26535" marR="26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7701599"/>
                  </a:ext>
                </a:extLst>
              </a:tr>
            </a:tbl>
          </a:graphicData>
        </a:graphic>
      </p:graphicFrame>
      <p:sp>
        <p:nvSpPr>
          <p:cNvPr id="4" name="TextBox 3">
            <a:extLst>
              <a:ext uri="{FF2B5EF4-FFF2-40B4-BE49-F238E27FC236}">
                <a16:creationId xmlns:a16="http://schemas.microsoft.com/office/drawing/2014/main" id="{CD877460-039C-464E-BB89-D832E3C8E0E9}"/>
              </a:ext>
            </a:extLst>
          </p:cNvPr>
          <p:cNvSpPr txBox="1"/>
          <p:nvPr/>
        </p:nvSpPr>
        <p:spPr>
          <a:xfrm>
            <a:off x="1053296" y="174380"/>
            <a:ext cx="4409954" cy="2308324"/>
          </a:xfrm>
          <a:prstGeom prst="rect">
            <a:avLst/>
          </a:prstGeom>
          <a:noFill/>
        </p:spPr>
        <p:txBody>
          <a:bodyPr wrap="square" rtlCol="0">
            <a:spAutoFit/>
          </a:bodyPr>
          <a:lstStyle/>
          <a:p>
            <a:r>
              <a:rPr lang="en-US" sz="2400" dirty="0"/>
              <a:t>However,  Chris Johnson was on 60.4% of the highest scoring fantasy teams compared to Aaron Rodgers at 21.4%</a:t>
            </a:r>
          </a:p>
          <a:p>
            <a:endParaRPr lang="en-US" sz="2400" dirty="0"/>
          </a:p>
          <a:p>
            <a:r>
              <a:rPr lang="en-US" sz="2400" dirty="0"/>
              <a:t>Advantage: running back.</a:t>
            </a:r>
          </a:p>
        </p:txBody>
      </p:sp>
    </p:spTree>
    <p:extLst>
      <p:ext uri="{BB962C8B-B14F-4D97-AF65-F5344CB8AC3E}">
        <p14:creationId xmlns:p14="http://schemas.microsoft.com/office/powerpoint/2010/main" val="3806507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2A5B2-5AFD-E946-9BAA-B7AC59ACAB23}"/>
              </a:ext>
            </a:extLst>
          </p:cNvPr>
          <p:cNvSpPr txBox="1"/>
          <p:nvPr/>
        </p:nvSpPr>
        <p:spPr>
          <a:xfrm>
            <a:off x="150470" y="382012"/>
            <a:ext cx="4861368" cy="3046988"/>
          </a:xfrm>
          <a:prstGeom prst="rect">
            <a:avLst/>
          </a:prstGeom>
          <a:noFill/>
        </p:spPr>
        <p:txBody>
          <a:bodyPr wrap="square" rtlCol="0">
            <a:spAutoFit/>
          </a:bodyPr>
          <a:lstStyle/>
          <a:p>
            <a:r>
              <a:rPr lang="en-US" sz="2400" dirty="0"/>
              <a:t>This trend can be seen as recently as 2017 when Russell Wilson (QB) ranked #1 in fantasy points and Todd Gurley (RB) ranked #2.</a:t>
            </a:r>
          </a:p>
          <a:p>
            <a:endParaRPr lang="en-US" sz="2400" dirty="0"/>
          </a:p>
          <a:p>
            <a:r>
              <a:rPr lang="en-US" sz="2400" dirty="0"/>
              <a:t>Yet, Todd Gurley was on 57.2% of the simulated highest scoring teams and Russell Wilson was on only 19.9%</a:t>
            </a:r>
          </a:p>
        </p:txBody>
      </p:sp>
      <p:pic>
        <p:nvPicPr>
          <p:cNvPr id="9218" name="Picture 2" descr="Image result for todd gurley russell wilson">
            <a:extLst>
              <a:ext uri="{FF2B5EF4-FFF2-40B4-BE49-F238E27FC236}">
                <a16:creationId xmlns:a16="http://schemas.microsoft.com/office/drawing/2014/main" id="{B8B7DCE9-4745-D34F-95F1-AB44AC9B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38" y="1135484"/>
            <a:ext cx="6372988" cy="3588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D277872D-24EA-624E-AAD7-BEAFF12BBA89}"/>
              </a:ext>
            </a:extLst>
          </p:cNvPr>
          <p:cNvGraphicFramePr>
            <a:graphicFrameLocks noGrp="1"/>
          </p:cNvGraphicFramePr>
          <p:nvPr>
            <p:extLst>
              <p:ext uri="{D42A27DB-BD31-4B8C-83A1-F6EECF244321}">
                <p14:modId xmlns:p14="http://schemas.microsoft.com/office/powerpoint/2010/main" val="1123015433"/>
              </p:ext>
            </p:extLst>
          </p:nvPr>
        </p:nvGraphicFramePr>
        <p:xfrm>
          <a:off x="501041" y="3632093"/>
          <a:ext cx="4160227" cy="1706880"/>
        </p:xfrm>
        <a:graphic>
          <a:graphicData uri="http://schemas.openxmlformats.org/drawingml/2006/table">
            <a:tbl>
              <a:tblPr/>
              <a:tblGrid>
                <a:gridCol w="2738642">
                  <a:extLst>
                    <a:ext uri="{9D8B030D-6E8A-4147-A177-3AD203B41FA5}">
                      <a16:colId xmlns:a16="http://schemas.microsoft.com/office/drawing/2014/main" val="1907339999"/>
                    </a:ext>
                  </a:extLst>
                </a:gridCol>
                <a:gridCol w="689887">
                  <a:extLst>
                    <a:ext uri="{9D8B030D-6E8A-4147-A177-3AD203B41FA5}">
                      <a16:colId xmlns:a16="http://schemas.microsoft.com/office/drawing/2014/main" val="3654771309"/>
                    </a:ext>
                  </a:extLst>
                </a:gridCol>
                <a:gridCol w="731698">
                  <a:extLst>
                    <a:ext uri="{9D8B030D-6E8A-4147-A177-3AD203B41FA5}">
                      <a16:colId xmlns:a16="http://schemas.microsoft.com/office/drawing/2014/main" val="243812399"/>
                    </a:ext>
                  </a:extLst>
                </a:gridCol>
              </a:tblGrid>
              <a:tr h="143611">
                <a:tc gridSpan="3">
                  <a:txBody>
                    <a:bodyPr/>
                    <a:lstStyle/>
                    <a:p>
                      <a:pPr algn="ctr" rtl="0" fontAlgn="b"/>
                      <a:r>
                        <a:rPr lang="en-US" sz="1600" b="1" dirty="0">
                          <a:effectLst/>
                        </a:rPr>
                        <a:t>2017</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3848992"/>
                  </a:ext>
                </a:extLst>
              </a:tr>
              <a:tr h="143611">
                <a:tc>
                  <a:txBody>
                    <a:bodyPr/>
                    <a:lstStyle/>
                    <a:p>
                      <a:pPr algn="ctr" rtl="0" fontAlgn="b"/>
                      <a:r>
                        <a:rPr lang="en-US" sz="1600" dirty="0">
                          <a:solidFill>
                            <a:srgbClr val="FFFFFF"/>
                          </a:solidFill>
                          <a:effectLst/>
                        </a:rPr>
                        <a:t>NAME</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tc>
                  <a:txBody>
                    <a:bodyPr/>
                    <a:lstStyle/>
                    <a:p>
                      <a:pPr algn="ctr" rtl="0" fontAlgn="b"/>
                      <a:r>
                        <a:rPr lang="en-US" sz="1600" dirty="0">
                          <a:solidFill>
                            <a:srgbClr val="FFFFFF"/>
                          </a:solidFill>
                          <a:effectLst/>
                        </a:rPr>
                        <a:t>POS</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extLst>
                  <a:ext uri="{0D108BD9-81ED-4DB2-BD59-A6C34878D82A}">
                    <a16:rowId xmlns:a16="http://schemas.microsoft.com/office/drawing/2014/main" val="2336745906"/>
                  </a:ext>
                </a:extLst>
              </a:tr>
              <a:tr h="143611">
                <a:tc>
                  <a:txBody>
                    <a:bodyPr/>
                    <a:lstStyle/>
                    <a:p>
                      <a:pPr algn="ctr" rtl="0" fontAlgn="b"/>
                      <a:r>
                        <a:rPr lang="en-US" sz="1600" dirty="0">
                          <a:effectLst/>
                        </a:rPr>
                        <a:t>Todd Gurley</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RB</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57.2</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03448296"/>
                  </a:ext>
                </a:extLst>
              </a:tr>
              <a:tr h="143611">
                <a:tc>
                  <a:txBody>
                    <a:bodyPr/>
                    <a:lstStyle/>
                    <a:p>
                      <a:pPr algn="ctr" rtl="0" fontAlgn="b"/>
                      <a:r>
                        <a:rPr lang="en-US" sz="1600" dirty="0">
                          <a:effectLst/>
                        </a:rPr>
                        <a:t>Russell Wilson</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QB</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19.9</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09908751"/>
                  </a:ext>
                </a:extLst>
              </a:tr>
              <a:tr h="143611">
                <a:tc>
                  <a:txBody>
                    <a:bodyPr/>
                    <a:lstStyle/>
                    <a:p>
                      <a:pPr algn="ctr" rtl="0" fontAlgn="b"/>
                      <a:r>
                        <a:rPr lang="en-US" sz="1600" dirty="0" err="1">
                          <a:effectLst/>
                        </a:rPr>
                        <a:t>Le'Veon</a:t>
                      </a:r>
                      <a:r>
                        <a:rPr lang="en-US" sz="1600" dirty="0">
                          <a:effectLst/>
                        </a:rPr>
                        <a:t> Bell</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RB</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88136483"/>
                  </a:ext>
                </a:extLst>
              </a:tr>
              <a:tr h="143611">
                <a:tc>
                  <a:txBody>
                    <a:bodyPr/>
                    <a:lstStyle/>
                    <a:p>
                      <a:pPr algn="ctr" rtl="0" fontAlgn="b"/>
                      <a:r>
                        <a:rPr lang="en-US" sz="1600" dirty="0">
                          <a:effectLst/>
                        </a:rPr>
                        <a:t>Alvin Kamara</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RB</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14.4</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45640339"/>
                  </a:ext>
                </a:extLst>
              </a:tr>
              <a:tr h="143611">
                <a:tc>
                  <a:txBody>
                    <a:bodyPr/>
                    <a:lstStyle/>
                    <a:p>
                      <a:pPr algn="ctr" rtl="0" fontAlgn="b"/>
                      <a:r>
                        <a:rPr lang="en-US" sz="1600" dirty="0">
                          <a:effectLst/>
                        </a:rPr>
                        <a:t>Kareem Hunt</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rPr>
                        <a:t>RB</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rPr>
                        <a:t>13.7</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9864127"/>
                  </a:ext>
                </a:extLst>
              </a:tr>
            </a:tbl>
          </a:graphicData>
        </a:graphic>
      </p:graphicFrame>
    </p:spTree>
    <p:extLst>
      <p:ext uri="{BB962C8B-B14F-4D97-AF65-F5344CB8AC3E}">
        <p14:creationId xmlns:p14="http://schemas.microsoft.com/office/powerpoint/2010/main" val="411381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952A6-2A47-4F42-8EA8-FAFCC01151C1}"/>
              </a:ext>
            </a:extLst>
          </p:cNvPr>
          <p:cNvPicPr>
            <a:picLocks noChangeAspect="1"/>
          </p:cNvPicPr>
          <p:nvPr/>
        </p:nvPicPr>
        <p:blipFill>
          <a:blip r:embed="rId2"/>
          <a:stretch>
            <a:fillRect/>
          </a:stretch>
        </p:blipFill>
        <p:spPr>
          <a:xfrm>
            <a:off x="7390459" y="355784"/>
            <a:ext cx="4305093" cy="5193447"/>
          </a:xfrm>
          <a:prstGeom prst="rect">
            <a:avLst/>
          </a:prstGeom>
        </p:spPr>
      </p:pic>
      <p:pic>
        <p:nvPicPr>
          <p:cNvPr id="7" name="Picture 6">
            <a:extLst>
              <a:ext uri="{FF2B5EF4-FFF2-40B4-BE49-F238E27FC236}">
                <a16:creationId xmlns:a16="http://schemas.microsoft.com/office/drawing/2014/main" id="{793CAF93-BFD3-6A4F-91C2-66F1AD335651}"/>
              </a:ext>
            </a:extLst>
          </p:cNvPr>
          <p:cNvPicPr>
            <a:picLocks noChangeAspect="1"/>
          </p:cNvPicPr>
          <p:nvPr/>
        </p:nvPicPr>
        <p:blipFill>
          <a:blip r:embed="rId3"/>
          <a:stretch>
            <a:fillRect/>
          </a:stretch>
        </p:blipFill>
        <p:spPr>
          <a:xfrm>
            <a:off x="3104164" y="355784"/>
            <a:ext cx="4286295" cy="5193447"/>
          </a:xfrm>
          <a:prstGeom prst="rect">
            <a:avLst/>
          </a:prstGeom>
        </p:spPr>
      </p:pic>
      <p:sp>
        <p:nvSpPr>
          <p:cNvPr id="14" name="TextBox 13">
            <a:extLst>
              <a:ext uri="{FF2B5EF4-FFF2-40B4-BE49-F238E27FC236}">
                <a16:creationId xmlns:a16="http://schemas.microsoft.com/office/drawing/2014/main" id="{5FD04936-0796-9A4E-8248-A81E2D91C515}"/>
              </a:ext>
            </a:extLst>
          </p:cNvPr>
          <p:cNvSpPr txBox="1"/>
          <p:nvPr/>
        </p:nvSpPr>
        <p:spPr>
          <a:xfrm>
            <a:off x="2149" y="827314"/>
            <a:ext cx="2903097" cy="3046988"/>
          </a:xfrm>
          <a:prstGeom prst="rect">
            <a:avLst/>
          </a:prstGeom>
          <a:noFill/>
        </p:spPr>
        <p:txBody>
          <a:bodyPr wrap="square" rtlCol="0">
            <a:spAutoFit/>
          </a:bodyPr>
          <a:lstStyle/>
          <a:p>
            <a:r>
              <a:rPr lang="en-US" sz="2400" dirty="0"/>
              <a:t>Even as the NFL becomes a pass-centric game where quarterbacks receive record contracts and the value of running backs seems to be dwindling…</a:t>
            </a:r>
          </a:p>
        </p:txBody>
      </p:sp>
    </p:spTree>
    <p:extLst>
      <p:ext uri="{BB962C8B-B14F-4D97-AF65-F5344CB8AC3E}">
        <p14:creationId xmlns:p14="http://schemas.microsoft.com/office/powerpoint/2010/main" val="2379634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1E059FF-C5EE-A14C-8970-8DE11DCF3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2" y="8136"/>
            <a:ext cx="3275635" cy="57570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EDC2A7-8EE3-DC46-828F-505AE88ED01F}"/>
              </a:ext>
            </a:extLst>
          </p:cNvPr>
          <p:cNvSpPr txBox="1"/>
          <p:nvPr/>
        </p:nvSpPr>
        <p:spPr>
          <a:xfrm>
            <a:off x="4031847" y="844952"/>
            <a:ext cx="7118429" cy="1200329"/>
          </a:xfrm>
          <a:prstGeom prst="rect">
            <a:avLst/>
          </a:prstGeom>
          <a:noFill/>
        </p:spPr>
        <p:txBody>
          <a:bodyPr wrap="square" rtlCol="0">
            <a:spAutoFit/>
          </a:bodyPr>
          <a:lstStyle/>
          <a:p>
            <a:r>
              <a:rPr lang="en-US" sz="2400" dirty="0"/>
              <a:t>Since 2002, 12 of the last 17 top fantasy performers have been quarterbacks and the rest have been running backs.</a:t>
            </a:r>
          </a:p>
        </p:txBody>
      </p:sp>
      <p:sp>
        <p:nvSpPr>
          <p:cNvPr id="3" name="TextBox 2">
            <a:extLst>
              <a:ext uri="{FF2B5EF4-FFF2-40B4-BE49-F238E27FC236}">
                <a16:creationId xmlns:a16="http://schemas.microsoft.com/office/drawing/2014/main" id="{1D03F70F-69EF-CC4A-B17A-3DE76CBB4017}"/>
              </a:ext>
            </a:extLst>
          </p:cNvPr>
          <p:cNvSpPr txBox="1"/>
          <p:nvPr/>
        </p:nvSpPr>
        <p:spPr>
          <a:xfrm>
            <a:off x="4031846" y="3614196"/>
            <a:ext cx="7118430" cy="1569660"/>
          </a:xfrm>
          <a:prstGeom prst="rect">
            <a:avLst/>
          </a:prstGeom>
          <a:noFill/>
        </p:spPr>
        <p:txBody>
          <a:bodyPr wrap="square" rtlCol="0">
            <a:spAutoFit/>
          </a:bodyPr>
          <a:lstStyle/>
          <a:p>
            <a:r>
              <a:rPr lang="en-US" sz="2400" dirty="0"/>
              <a:t>Over this same timespan, 11 out of the 17 most common players on the 1000 highest scoring simulated teams of each year were running backs and the rest were quarterbacks.</a:t>
            </a:r>
          </a:p>
        </p:txBody>
      </p:sp>
    </p:spTree>
    <p:extLst>
      <p:ext uri="{BB962C8B-B14F-4D97-AF65-F5344CB8AC3E}">
        <p14:creationId xmlns:p14="http://schemas.microsoft.com/office/powerpoint/2010/main" val="590306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0D5A2D-E512-394C-9718-9400C5C1F617}"/>
              </a:ext>
            </a:extLst>
          </p:cNvPr>
          <p:cNvSpPr txBox="1"/>
          <p:nvPr/>
        </p:nvSpPr>
        <p:spPr>
          <a:xfrm>
            <a:off x="198976" y="0"/>
            <a:ext cx="4986482" cy="1938992"/>
          </a:xfrm>
          <a:prstGeom prst="rect">
            <a:avLst/>
          </a:prstGeom>
          <a:noFill/>
        </p:spPr>
        <p:txBody>
          <a:bodyPr wrap="square" rtlCol="0">
            <a:spAutoFit/>
          </a:bodyPr>
          <a:lstStyle/>
          <a:p>
            <a:r>
              <a:rPr lang="en-US" sz="2400" dirty="0"/>
              <a:t>The results of the simulation suggest that high performing running backs are the most common players amongst the highest scoring teams since 2002.</a:t>
            </a:r>
          </a:p>
        </p:txBody>
      </p:sp>
      <p:pic>
        <p:nvPicPr>
          <p:cNvPr id="1026" name="Picture 2">
            <a:extLst>
              <a:ext uri="{FF2B5EF4-FFF2-40B4-BE49-F238E27FC236}">
                <a16:creationId xmlns:a16="http://schemas.microsoft.com/office/drawing/2014/main" id="{7E8D8352-16C8-DE4C-B345-4BC4911C9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630" y="0"/>
            <a:ext cx="6030410" cy="57100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522F5E4-2896-E34B-9334-13B57F3CAA3A}"/>
              </a:ext>
            </a:extLst>
          </p:cNvPr>
          <p:cNvGraphicFramePr>
            <a:graphicFrameLocks noGrp="1"/>
          </p:cNvGraphicFramePr>
          <p:nvPr>
            <p:extLst>
              <p:ext uri="{D42A27DB-BD31-4B8C-83A1-F6EECF244321}">
                <p14:modId xmlns:p14="http://schemas.microsoft.com/office/powerpoint/2010/main" val="3457106201"/>
              </p:ext>
            </p:extLst>
          </p:nvPr>
        </p:nvGraphicFramePr>
        <p:xfrm>
          <a:off x="612103" y="2076409"/>
          <a:ext cx="4160228" cy="3411389"/>
        </p:xfrm>
        <a:graphic>
          <a:graphicData uri="http://schemas.openxmlformats.org/drawingml/2006/table">
            <a:tbl>
              <a:tblPr/>
              <a:tblGrid>
                <a:gridCol w="2738643">
                  <a:extLst>
                    <a:ext uri="{9D8B030D-6E8A-4147-A177-3AD203B41FA5}">
                      <a16:colId xmlns:a16="http://schemas.microsoft.com/office/drawing/2014/main" val="2413869759"/>
                    </a:ext>
                  </a:extLst>
                </a:gridCol>
                <a:gridCol w="689886">
                  <a:extLst>
                    <a:ext uri="{9D8B030D-6E8A-4147-A177-3AD203B41FA5}">
                      <a16:colId xmlns:a16="http://schemas.microsoft.com/office/drawing/2014/main" val="3406471613"/>
                    </a:ext>
                  </a:extLst>
                </a:gridCol>
                <a:gridCol w="731699">
                  <a:extLst>
                    <a:ext uri="{9D8B030D-6E8A-4147-A177-3AD203B41FA5}">
                      <a16:colId xmlns:a16="http://schemas.microsoft.com/office/drawing/2014/main" val="785957165"/>
                    </a:ext>
                  </a:extLst>
                </a:gridCol>
              </a:tblGrid>
              <a:tr h="0">
                <a:tc gridSpan="3">
                  <a:txBody>
                    <a:bodyPr/>
                    <a:lstStyle/>
                    <a:p>
                      <a:pPr algn="ctr" rtl="0" fontAlgn="b"/>
                      <a:r>
                        <a:rPr lang="en-US" sz="1600" b="1" dirty="0">
                          <a:effectLst/>
                        </a:rPr>
                        <a:t>2018</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3964419"/>
                  </a:ext>
                </a:extLst>
              </a:tr>
              <a:tr h="287959">
                <a:tc>
                  <a:txBody>
                    <a:bodyPr/>
                    <a:lstStyle/>
                    <a:p>
                      <a:pPr algn="ctr" rtl="0" fontAlgn="b"/>
                      <a:r>
                        <a:rPr lang="en-US" sz="1600" dirty="0">
                          <a:solidFill>
                            <a:srgbClr val="FFFFFF"/>
                          </a:solidFill>
                          <a:effectLst/>
                        </a:rPr>
                        <a:t>NAME</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POS</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tc>
                  <a:txBody>
                    <a:bodyPr/>
                    <a:lstStyle/>
                    <a:p>
                      <a:pPr algn="ctr" rtl="0" fontAlgn="b"/>
                      <a:r>
                        <a:rPr lang="en-US" sz="1600">
                          <a:solidFill>
                            <a:srgbClr val="FFFFFF"/>
                          </a:solidFill>
                          <a:effectLst/>
                        </a:rPr>
                        <a:t>%</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000000"/>
                    </a:solidFill>
                  </a:tcPr>
                </a:tc>
                <a:extLst>
                  <a:ext uri="{0D108BD9-81ED-4DB2-BD59-A6C34878D82A}">
                    <a16:rowId xmlns:a16="http://schemas.microsoft.com/office/drawing/2014/main" val="735054643"/>
                  </a:ext>
                </a:extLst>
              </a:tr>
              <a:tr h="287959">
                <a:tc>
                  <a:txBody>
                    <a:bodyPr/>
                    <a:lstStyle/>
                    <a:p>
                      <a:pPr algn="ctr" rtl="0" fontAlgn="b"/>
                      <a:r>
                        <a:rPr lang="en-US" sz="1600" dirty="0">
                          <a:effectLst/>
                        </a:rPr>
                        <a:t>Patrick </a:t>
                      </a:r>
                      <a:r>
                        <a:rPr lang="en-US" sz="1600" dirty="0" err="1">
                          <a:effectLst/>
                        </a:rPr>
                        <a:t>Mahomes</a:t>
                      </a:r>
                      <a:endParaRPr lang="en-US" sz="1600" dirty="0">
                        <a:effectLst/>
                      </a:endParaRP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QB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36.3</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13039149"/>
                  </a:ext>
                </a:extLst>
              </a:tr>
              <a:tr h="287959">
                <a:tc>
                  <a:txBody>
                    <a:bodyPr/>
                    <a:lstStyle/>
                    <a:p>
                      <a:pPr algn="ctr" rtl="0" fontAlgn="b"/>
                      <a:r>
                        <a:rPr lang="en-US" sz="1600" dirty="0">
                          <a:effectLst/>
                        </a:rPr>
                        <a:t>Todd Gurley</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RB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24.2</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34575968"/>
                  </a:ext>
                </a:extLst>
              </a:tr>
              <a:tr h="287959">
                <a:tc>
                  <a:txBody>
                    <a:bodyPr/>
                    <a:lstStyle/>
                    <a:p>
                      <a:pPr algn="ctr" rtl="0" fontAlgn="b"/>
                      <a:r>
                        <a:rPr lang="en-US" sz="1600" dirty="0">
                          <a:effectLst/>
                        </a:rPr>
                        <a:t>Alvin Kamara</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RB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19.6</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35955741"/>
                  </a:ext>
                </a:extLst>
              </a:tr>
              <a:tr h="287959">
                <a:tc>
                  <a:txBody>
                    <a:bodyPr/>
                    <a:lstStyle/>
                    <a:p>
                      <a:pPr algn="ctr" rtl="0" fontAlgn="b"/>
                      <a:r>
                        <a:rPr lang="en-US" sz="1600" dirty="0" err="1">
                          <a:effectLst/>
                        </a:rPr>
                        <a:t>Saquon</a:t>
                      </a:r>
                      <a:r>
                        <a:rPr lang="en-US" sz="1600" dirty="0">
                          <a:effectLst/>
                        </a:rPr>
                        <a:t> Barkley</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RB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19</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55754070"/>
                  </a:ext>
                </a:extLst>
              </a:tr>
              <a:tr h="287959">
                <a:tc>
                  <a:txBody>
                    <a:bodyPr/>
                    <a:lstStyle/>
                    <a:p>
                      <a:pPr algn="ctr" rtl="0" fontAlgn="b"/>
                      <a:r>
                        <a:rPr lang="en-US" sz="1600" dirty="0">
                          <a:effectLst/>
                        </a:rPr>
                        <a:t>Christian McCaffrey</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RB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17.3</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93337021"/>
                  </a:ext>
                </a:extLst>
              </a:tr>
              <a:tr h="287959">
                <a:tc>
                  <a:txBody>
                    <a:bodyPr/>
                    <a:lstStyle/>
                    <a:p>
                      <a:pPr algn="ctr" rtl="0" fontAlgn="b"/>
                      <a:r>
                        <a:rPr lang="en-US" sz="1600" dirty="0">
                          <a:effectLst/>
                        </a:rPr>
                        <a:t>Tyreek Hill</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WR</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15.5</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7013150"/>
                  </a:ext>
                </a:extLst>
              </a:tr>
              <a:tr h="287959">
                <a:tc>
                  <a:txBody>
                    <a:bodyPr/>
                    <a:lstStyle/>
                    <a:p>
                      <a:pPr algn="ctr" rtl="0" fontAlgn="b"/>
                      <a:r>
                        <a:rPr lang="en-US" sz="1600" dirty="0">
                          <a:effectLst/>
                        </a:rPr>
                        <a:t>Eric </a:t>
                      </a:r>
                      <a:r>
                        <a:rPr lang="en-US" sz="1600" dirty="0" err="1">
                          <a:effectLst/>
                        </a:rPr>
                        <a:t>Ebron</a:t>
                      </a:r>
                      <a:endParaRPr lang="en-US" sz="1600" dirty="0">
                        <a:effectLst/>
                      </a:endParaRP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TE</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15.2</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05100085"/>
                  </a:ext>
                </a:extLst>
              </a:tr>
              <a:tr h="287959">
                <a:tc>
                  <a:txBody>
                    <a:bodyPr/>
                    <a:lstStyle/>
                    <a:p>
                      <a:pPr algn="ctr" rtl="0" fontAlgn="b"/>
                      <a:r>
                        <a:rPr lang="en-US" sz="1600" dirty="0">
                          <a:effectLst/>
                        </a:rPr>
                        <a:t>Ezekiel Elliott</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RB</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rPr>
                        <a:t>13.7</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22527014"/>
                  </a:ext>
                </a:extLst>
              </a:tr>
              <a:tr h="287959">
                <a:tc>
                  <a:txBody>
                    <a:bodyPr/>
                    <a:lstStyle/>
                    <a:p>
                      <a:pPr algn="ctr" rtl="0" fontAlgn="b"/>
                      <a:r>
                        <a:rPr lang="en-US" sz="1600" dirty="0">
                          <a:effectLst/>
                        </a:rPr>
                        <a:t>Travis Kelce</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TE</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rPr>
                        <a:t>13.7</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77831698"/>
                  </a:ext>
                </a:extLst>
              </a:tr>
              <a:tr h="287959">
                <a:tc>
                  <a:txBody>
                    <a:bodyPr/>
                    <a:lstStyle/>
                    <a:p>
                      <a:pPr algn="ctr" rtl="0" fontAlgn="b"/>
                      <a:r>
                        <a:rPr lang="en-US" sz="1600">
                          <a:effectLst/>
                        </a:rPr>
                        <a:t>George Kittle</a:t>
                      </a:r>
                    </a:p>
                  </a:txBody>
                  <a:tcPr marL="14998" marR="14998"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rPr>
                        <a:t>TE</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rPr>
                        <a:t>13.4</a:t>
                      </a:r>
                    </a:p>
                  </a:txBody>
                  <a:tcPr marL="14998" marR="14998"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9370084"/>
                  </a:ext>
                </a:extLst>
              </a:tr>
            </a:tbl>
          </a:graphicData>
        </a:graphic>
      </p:graphicFrame>
    </p:spTree>
    <p:extLst>
      <p:ext uri="{BB962C8B-B14F-4D97-AF65-F5344CB8AC3E}">
        <p14:creationId xmlns:p14="http://schemas.microsoft.com/office/powerpoint/2010/main" val="22517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258C5-C984-1B45-8489-AA45EE843DE6}"/>
              </a:ext>
            </a:extLst>
          </p:cNvPr>
          <p:cNvSpPr txBox="1"/>
          <p:nvPr/>
        </p:nvSpPr>
        <p:spPr>
          <a:xfrm>
            <a:off x="486136" y="480358"/>
            <a:ext cx="10845479" cy="1200329"/>
          </a:xfrm>
          <a:prstGeom prst="rect">
            <a:avLst/>
          </a:prstGeom>
          <a:noFill/>
        </p:spPr>
        <p:txBody>
          <a:bodyPr wrap="square" rtlCol="0">
            <a:spAutoFit/>
          </a:bodyPr>
          <a:lstStyle/>
          <a:p>
            <a:r>
              <a:rPr lang="en-US" sz="2400" dirty="0"/>
              <a:t>Surprisingly, as quarterbacks fantasy scoring has been rising over the years and running back scoring seems to be falling, running backs are becoming more common on the highest scoring teams.</a:t>
            </a:r>
          </a:p>
        </p:txBody>
      </p:sp>
      <p:pic>
        <p:nvPicPr>
          <p:cNvPr id="4" name="Picture 2">
            <a:extLst>
              <a:ext uri="{FF2B5EF4-FFF2-40B4-BE49-F238E27FC236}">
                <a16:creationId xmlns:a16="http://schemas.microsoft.com/office/drawing/2014/main" id="{9E22CAB9-4952-3E43-A153-B5C92261D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98" y="1912181"/>
            <a:ext cx="8789965" cy="340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06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16AB-BD8B-294B-B784-0C7804DBCF40}"/>
              </a:ext>
            </a:extLst>
          </p:cNvPr>
          <p:cNvSpPr>
            <a:spLocks noGrp="1"/>
          </p:cNvSpPr>
          <p:nvPr>
            <p:ph type="title"/>
          </p:nvPr>
        </p:nvSpPr>
        <p:spPr/>
        <p:txBody>
          <a:bodyPr>
            <a:normAutofit/>
          </a:bodyPr>
          <a:lstStyle/>
          <a:p>
            <a:pPr algn="ctr"/>
            <a:r>
              <a:rPr lang="en-US" dirty="0"/>
              <a:t>Conclusions</a:t>
            </a:r>
          </a:p>
        </p:txBody>
      </p:sp>
      <p:sp>
        <p:nvSpPr>
          <p:cNvPr id="3" name="TextBox 2">
            <a:extLst>
              <a:ext uri="{FF2B5EF4-FFF2-40B4-BE49-F238E27FC236}">
                <a16:creationId xmlns:a16="http://schemas.microsoft.com/office/drawing/2014/main" id="{15DD8C64-9F1C-FC4F-B621-8369A0B40789}"/>
              </a:ext>
            </a:extLst>
          </p:cNvPr>
          <p:cNvSpPr txBox="1"/>
          <p:nvPr/>
        </p:nvSpPr>
        <p:spPr>
          <a:xfrm>
            <a:off x="775505" y="1990846"/>
            <a:ext cx="10313042" cy="3046988"/>
          </a:xfrm>
          <a:prstGeom prst="rect">
            <a:avLst/>
          </a:prstGeom>
          <a:noFill/>
        </p:spPr>
        <p:txBody>
          <a:bodyPr wrap="square" rtlCol="0">
            <a:spAutoFit/>
          </a:bodyPr>
          <a:lstStyle/>
          <a:p>
            <a:r>
              <a:rPr lang="en-US" sz="2400" dirty="0"/>
              <a:t>The simulations used here are not perfect representations of actual fantasy football leagues and having the highest scoring team does not necessarily equate to winning in a standard format that uses win / loss records versus other teams in the league. However, having the highest scoring team in your league will certainly improve your odds. To that end, the notion of running back being the top targets in fantasy drafts has been prevalent for many years and my analysis indicates that this holds true today. </a:t>
            </a:r>
          </a:p>
          <a:p>
            <a:endParaRPr lang="en-US" sz="2400" dirty="0"/>
          </a:p>
        </p:txBody>
      </p:sp>
    </p:spTree>
    <p:extLst>
      <p:ext uri="{BB962C8B-B14F-4D97-AF65-F5344CB8AC3E}">
        <p14:creationId xmlns:p14="http://schemas.microsoft.com/office/powerpoint/2010/main" val="109244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3B19EA2-2159-A94C-BBEE-14D80B958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549" y="-1"/>
            <a:ext cx="6150015" cy="5516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E4E7F9-ADCA-7C45-87EB-53D3FC65352B}"/>
              </a:ext>
            </a:extLst>
          </p:cNvPr>
          <p:cNvSpPr txBox="1"/>
          <p:nvPr/>
        </p:nvSpPr>
        <p:spPr>
          <a:xfrm>
            <a:off x="315411" y="168116"/>
            <a:ext cx="2722220" cy="461665"/>
          </a:xfrm>
          <a:prstGeom prst="rect">
            <a:avLst/>
          </a:prstGeom>
          <a:noFill/>
        </p:spPr>
        <p:txBody>
          <a:bodyPr wrap="none" rtlCol="0">
            <a:spAutoFit/>
          </a:bodyPr>
          <a:lstStyle/>
          <a:p>
            <a:r>
              <a:rPr lang="en-US" sz="2400" dirty="0"/>
              <a:t>K-means clustering:</a:t>
            </a:r>
          </a:p>
        </p:txBody>
      </p:sp>
      <p:sp>
        <p:nvSpPr>
          <p:cNvPr id="5" name="TextBox 4">
            <a:extLst>
              <a:ext uri="{FF2B5EF4-FFF2-40B4-BE49-F238E27FC236}">
                <a16:creationId xmlns:a16="http://schemas.microsoft.com/office/drawing/2014/main" id="{1C595CC5-E6E6-AC4F-8115-634C357632D4}"/>
              </a:ext>
            </a:extLst>
          </p:cNvPr>
          <p:cNvSpPr txBox="1"/>
          <p:nvPr/>
        </p:nvSpPr>
        <p:spPr>
          <a:xfrm>
            <a:off x="315411" y="778088"/>
            <a:ext cx="3379451" cy="1569660"/>
          </a:xfrm>
          <a:prstGeom prst="rect">
            <a:avLst/>
          </a:prstGeom>
          <a:noFill/>
        </p:spPr>
        <p:txBody>
          <a:bodyPr wrap="none" rtlCol="0">
            <a:spAutoFit/>
          </a:bodyPr>
          <a:lstStyle/>
          <a:p>
            <a:r>
              <a:rPr lang="en-US" sz="2400" dirty="0"/>
              <a:t>K = 2</a:t>
            </a:r>
          </a:p>
          <a:p>
            <a:r>
              <a:rPr lang="en-US" sz="2400" dirty="0"/>
              <a:t>Explained Variance: 0.754</a:t>
            </a:r>
          </a:p>
          <a:p>
            <a:r>
              <a:rPr lang="en-US" sz="2400" dirty="0"/>
              <a:t>Cluster 0 count: 1972 </a:t>
            </a:r>
          </a:p>
          <a:p>
            <a:r>
              <a:rPr lang="en-US" sz="2400" dirty="0"/>
              <a:t>Cluster 1 count: 573</a:t>
            </a:r>
          </a:p>
        </p:txBody>
      </p:sp>
      <p:graphicFrame>
        <p:nvGraphicFramePr>
          <p:cNvPr id="10" name="Table 9">
            <a:extLst>
              <a:ext uri="{FF2B5EF4-FFF2-40B4-BE49-F238E27FC236}">
                <a16:creationId xmlns:a16="http://schemas.microsoft.com/office/drawing/2014/main" id="{3354D500-ADC0-3841-B6DB-78E36DB9F9F2}"/>
              </a:ext>
            </a:extLst>
          </p:cNvPr>
          <p:cNvGraphicFramePr>
            <a:graphicFrameLocks noGrp="1"/>
          </p:cNvGraphicFramePr>
          <p:nvPr>
            <p:extLst>
              <p:ext uri="{D42A27DB-BD31-4B8C-83A1-F6EECF244321}">
                <p14:modId xmlns:p14="http://schemas.microsoft.com/office/powerpoint/2010/main" val="242456852"/>
              </p:ext>
            </p:extLst>
          </p:nvPr>
        </p:nvGraphicFramePr>
        <p:xfrm>
          <a:off x="1356657" y="2496056"/>
          <a:ext cx="3094059" cy="2787015"/>
        </p:xfrm>
        <a:graphic>
          <a:graphicData uri="http://schemas.openxmlformats.org/drawingml/2006/table">
            <a:tbl>
              <a:tblPr>
                <a:tableStyleId>{5C22544A-7EE6-4342-B048-85BDC9FD1C3A}</a:tableStyleId>
              </a:tblPr>
              <a:tblGrid>
                <a:gridCol w="1031353">
                  <a:extLst>
                    <a:ext uri="{9D8B030D-6E8A-4147-A177-3AD203B41FA5}">
                      <a16:colId xmlns:a16="http://schemas.microsoft.com/office/drawing/2014/main" val="1840431420"/>
                    </a:ext>
                  </a:extLst>
                </a:gridCol>
                <a:gridCol w="1031353">
                  <a:extLst>
                    <a:ext uri="{9D8B030D-6E8A-4147-A177-3AD203B41FA5}">
                      <a16:colId xmlns:a16="http://schemas.microsoft.com/office/drawing/2014/main" val="2518139347"/>
                    </a:ext>
                  </a:extLst>
                </a:gridCol>
                <a:gridCol w="1031353">
                  <a:extLst>
                    <a:ext uri="{9D8B030D-6E8A-4147-A177-3AD203B41FA5}">
                      <a16:colId xmlns:a16="http://schemas.microsoft.com/office/drawing/2014/main" val="4038853635"/>
                    </a:ext>
                  </a:extLst>
                </a:gridCol>
              </a:tblGrid>
              <a:tr h="203200">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928607"/>
                  </a:ext>
                </a:extLst>
              </a:tr>
              <a:tr h="203200">
                <a:tc>
                  <a:txBody>
                    <a:bodyPr/>
                    <a:lstStyle/>
                    <a:p>
                      <a:pPr algn="l" fontAlgn="b"/>
                      <a:r>
                        <a:rPr lang="en-US" sz="1600" u="none" strike="noStrike" dirty="0">
                          <a:effectLst/>
                        </a:rPr>
                        <a:t>PASS YDS</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4.48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3136.65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4744367"/>
                  </a:ext>
                </a:extLst>
              </a:tr>
              <a:tr h="203200">
                <a:tc>
                  <a:txBody>
                    <a:bodyPr/>
                    <a:lstStyle/>
                    <a:p>
                      <a:pPr algn="l" fontAlgn="b"/>
                      <a:r>
                        <a:rPr lang="en-US" sz="1600" u="none" strike="noStrike">
                          <a:effectLst/>
                        </a:rPr>
                        <a:t>PASS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19.53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2543336"/>
                  </a:ext>
                </a:extLst>
              </a:tr>
              <a:tr h="203200">
                <a:tc>
                  <a:txBody>
                    <a:bodyPr/>
                    <a:lstStyle/>
                    <a:p>
                      <a:pPr algn="l" fontAlgn="b"/>
                      <a:r>
                        <a:rPr lang="en-US" sz="1600" u="none" strike="noStrike">
                          <a:effectLst/>
                        </a:rPr>
                        <a:t>INT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0.02</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11.67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54297"/>
                  </a:ext>
                </a:extLst>
              </a:tr>
              <a:tr h="203200">
                <a:tc>
                  <a:txBody>
                    <a:bodyPr/>
                    <a:lstStyle/>
                    <a:p>
                      <a:pPr algn="l" fontAlgn="b"/>
                      <a:r>
                        <a:rPr lang="en-US" sz="1600" u="none" strike="noStrike">
                          <a:effectLst/>
                        </a:rPr>
                        <a:t>RUSH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339.08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148.95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826527"/>
                  </a:ext>
                </a:extLst>
              </a:tr>
              <a:tr h="203200">
                <a:tc>
                  <a:txBody>
                    <a:bodyPr/>
                    <a:lstStyle/>
                    <a:p>
                      <a:pPr algn="l" fontAlgn="b"/>
                      <a:r>
                        <a:rPr lang="en-US" sz="1600" u="none" strike="noStrike">
                          <a:effectLst/>
                        </a:rPr>
                        <a:t>RUSH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2.42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1.43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597086"/>
                  </a:ext>
                </a:extLst>
              </a:tr>
              <a:tr h="203200">
                <a:tc>
                  <a:txBody>
                    <a:bodyPr/>
                    <a:lstStyle/>
                    <a:p>
                      <a:pPr algn="l" fontAlgn="b"/>
                      <a:r>
                        <a:rPr lang="en-US" sz="1600" u="none" strike="noStrike">
                          <a:effectLst/>
                        </a:rPr>
                        <a:t>REC</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52.74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0.15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016766"/>
                  </a:ext>
                </a:extLst>
              </a:tr>
              <a:tr h="203200">
                <a:tc>
                  <a:txBody>
                    <a:bodyPr/>
                    <a:lstStyle/>
                    <a:p>
                      <a:pPr algn="l" fontAlgn="b"/>
                      <a:r>
                        <a:rPr lang="en-US" sz="1600" u="none" strike="noStrike">
                          <a:effectLst/>
                        </a:rPr>
                        <a:t>REC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636.28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0.60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9081516"/>
                  </a:ext>
                </a:extLst>
              </a:tr>
              <a:tr h="203200">
                <a:tc>
                  <a:txBody>
                    <a:bodyPr/>
                    <a:lstStyle/>
                    <a:p>
                      <a:pPr algn="l" fontAlgn="b"/>
                      <a:r>
                        <a:rPr lang="en-US" sz="1600" u="none" strike="noStrike">
                          <a:effectLst/>
                        </a:rPr>
                        <a:t>REC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4.07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391886"/>
                  </a:ext>
                </a:extLst>
              </a:tr>
              <a:tr h="203200">
                <a:tc>
                  <a:txBody>
                    <a:bodyPr/>
                    <a:lstStyle/>
                    <a:p>
                      <a:pPr algn="l" fontAlgn="b"/>
                      <a:r>
                        <a:rPr lang="en-US" sz="1600" u="none" strike="noStrike">
                          <a:effectLst/>
                        </a:rPr>
                        <a:t>FUM LST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0.83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2.87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7697615"/>
                  </a:ext>
                </a:extLst>
              </a:tr>
              <a:tr h="203200">
                <a:tc>
                  <a:txBody>
                    <a:bodyPr/>
                    <a:lstStyle/>
                    <a:p>
                      <a:pPr algn="l" fontAlgn="b"/>
                      <a:r>
                        <a:rPr lang="en-US" sz="1600" u="none" strike="noStrike">
                          <a:effectLst/>
                        </a:rPr>
                        <a:t>PTS / GM</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9.19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14.37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160284"/>
                  </a:ext>
                </a:extLst>
              </a:tr>
            </a:tbl>
          </a:graphicData>
        </a:graphic>
      </p:graphicFrame>
    </p:spTree>
    <p:extLst>
      <p:ext uri="{BB962C8B-B14F-4D97-AF65-F5344CB8AC3E}">
        <p14:creationId xmlns:p14="http://schemas.microsoft.com/office/powerpoint/2010/main" val="2330033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3B19EA2-2159-A94C-BBEE-14D80B958076}"/>
              </a:ext>
            </a:extLst>
          </p:cNvPr>
          <p:cNvPicPr>
            <a:picLocks noChangeAspect="1" noChangeArrowheads="1"/>
          </p:cNvPicPr>
          <p:nvPr/>
        </p:nvPicPr>
        <p:blipFill>
          <a:blip r:embed="rId2"/>
          <a:srcRect/>
          <a:stretch/>
        </p:blipFill>
        <p:spPr bwMode="auto">
          <a:xfrm>
            <a:off x="5515110" y="-1"/>
            <a:ext cx="6138893" cy="55161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595CC5-E6E6-AC4F-8115-634C357632D4}"/>
              </a:ext>
            </a:extLst>
          </p:cNvPr>
          <p:cNvSpPr txBox="1"/>
          <p:nvPr/>
        </p:nvSpPr>
        <p:spPr>
          <a:xfrm>
            <a:off x="292682" y="141434"/>
            <a:ext cx="3379451" cy="2308324"/>
          </a:xfrm>
          <a:prstGeom prst="rect">
            <a:avLst/>
          </a:prstGeom>
          <a:noFill/>
        </p:spPr>
        <p:txBody>
          <a:bodyPr wrap="none" rtlCol="0">
            <a:spAutoFit/>
          </a:bodyPr>
          <a:lstStyle/>
          <a:p>
            <a:r>
              <a:rPr lang="en-US" sz="2400" dirty="0"/>
              <a:t>K = 4</a:t>
            </a:r>
          </a:p>
          <a:p>
            <a:r>
              <a:rPr lang="en-US" sz="2400" dirty="0"/>
              <a:t>Explained Variance: 0.754</a:t>
            </a:r>
          </a:p>
          <a:p>
            <a:r>
              <a:rPr lang="en-US" sz="2400" dirty="0"/>
              <a:t>Cluster 0 count: 864 </a:t>
            </a:r>
          </a:p>
          <a:p>
            <a:r>
              <a:rPr lang="en-US" sz="2400" dirty="0"/>
              <a:t>Cluster 1 count: 571 </a:t>
            </a:r>
          </a:p>
          <a:p>
            <a:r>
              <a:rPr lang="en-US" sz="2400" dirty="0"/>
              <a:t>Cluster 2 count: 671 </a:t>
            </a:r>
          </a:p>
          <a:p>
            <a:r>
              <a:rPr lang="en-US" sz="2400" dirty="0"/>
              <a:t>Cluster 3 count: 439</a:t>
            </a:r>
          </a:p>
        </p:txBody>
      </p:sp>
      <p:graphicFrame>
        <p:nvGraphicFramePr>
          <p:cNvPr id="8" name="Table 7">
            <a:extLst>
              <a:ext uri="{FF2B5EF4-FFF2-40B4-BE49-F238E27FC236}">
                <a16:creationId xmlns:a16="http://schemas.microsoft.com/office/drawing/2014/main" id="{0249742A-1D95-A247-98EE-A111310A2F5B}"/>
              </a:ext>
            </a:extLst>
          </p:cNvPr>
          <p:cNvGraphicFramePr>
            <a:graphicFrameLocks noGrp="1"/>
          </p:cNvGraphicFramePr>
          <p:nvPr>
            <p:extLst>
              <p:ext uri="{D42A27DB-BD31-4B8C-83A1-F6EECF244321}">
                <p14:modId xmlns:p14="http://schemas.microsoft.com/office/powerpoint/2010/main" val="300411781"/>
              </p:ext>
            </p:extLst>
          </p:nvPr>
        </p:nvGraphicFramePr>
        <p:xfrm>
          <a:off x="537996" y="2612573"/>
          <a:ext cx="4670610" cy="2787015"/>
        </p:xfrm>
        <a:graphic>
          <a:graphicData uri="http://schemas.openxmlformats.org/drawingml/2006/table">
            <a:tbl>
              <a:tblPr>
                <a:tableStyleId>{5C22544A-7EE6-4342-B048-85BDC9FD1C3A}</a:tableStyleId>
              </a:tblPr>
              <a:tblGrid>
                <a:gridCol w="934122">
                  <a:extLst>
                    <a:ext uri="{9D8B030D-6E8A-4147-A177-3AD203B41FA5}">
                      <a16:colId xmlns:a16="http://schemas.microsoft.com/office/drawing/2014/main" val="3667735129"/>
                    </a:ext>
                  </a:extLst>
                </a:gridCol>
                <a:gridCol w="934122">
                  <a:extLst>
                    <a:ext uri="{9D8B030D-6E8A-4147-A177-3AD203B41FA5}">
                      <a16:colId xmlns:a16="http://schemas.microsoft.com/office/drawing/2014/main" val="2712389780"/>
                    </a:ext>
                  </a:extLst>
                </a:gridCol>
                <a:gridCol w="934122">
                  <a:extLst>
                    <a:ext uri="{9D8B030D-6E8A-4147-A177-3AD203B41FA5}">
                      <a16:colId xmlns:a16="http://schemas.microsoft.com/office/drawing/2014/main" val="303247988"/>
                    </a:ext>
                  </a:extLst>
                </a:gridCol>
                <a:gridCol w="934122">
                  <a:extLst>
                    <a:ext uri="{9D8B030D-6E8A-4147-A177-3AD203B41FA5}">
                      <a16:colId xmlns:a16="http://schemas.microsoft.com/office/drawing/2014/main" val="339465904"/>
                    </a:ext>
                  </a:extLst>
                </a:gridCol>
                <a:gridCol w="934122">
                  <a:extLst>
                    <a:ext uri="{9D8B030D-6E8A-4147-A177-3AD203B41FA5}">
                      <a16:colId xmlns:a16="http://schemas.microsoft.com/office/drawing/2014/main" val="1168836948"/>
                    </a:ext>
                  </a:extLst>
                </a:gridCol>
              </a:tblGrid>
              <a:tr h="203200">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2</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3</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804635"/>
                  </a:ext>
                </a:extLst>
              </a:tr>
              <a:tr h="203200">
                <a:tc>
                  <a:txBody>
                    <a:bodyPr/>
                    <a:lstStyle/>
                    <a:p>
                      <a:pPr algn="l" fontAlgn="b"/>
                      <a:r>
                        <a:rPr lang="en-US" sz="1600" u="none" strike="noStrike">
                          <a:effectLst/>
                        </a:rPr>
                        <a:t>PASS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5.96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3143.41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8.51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0.91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094430"/>
                  </a:ext>
                </a:extLst>
              </a:tr>
              <a:tr h="203200">
                <a:tc>
                  <a:txBody>
                    <a:bodyPr/>
                    <a:lstStyle/>
                    <a:p>
                      <a:pPr algn="l" fontAlgn="b"/>
                      <a:r>
                        <a:rPr lang="en-US" sz="1600" u="none" strike="noStrike">
                          <a:effectLst/>
                        </a:rPr>
                        <a:t>PASS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19.58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960548"/>
                  </a:ext>
                </a:extLst>
              </a:tr>
              <a:tr h="203200">
                <a:tc>
                  <a:txBody>
                    <a:bodyPr/>
                    <a:lstStyle/>
                    <a:p>
                      <a:pPr algn="l" fontAlgn="b"/>
                      <a:r>
                        <a:rPr lang="en-US" sz="1600" u="none" strike="noStrike">
                          <a:effectLst/>
                        </a:rPr>
                        <a:t>INT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11.70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0.03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946307"/>
                  </a:ext>
                </a:extLst>
              </a:tr>
              <a:tr h="203200">
                <a:tc>
                  <a:txBody>
                    <a:bodyPr/>
                    <a:lstStyle/>
                    <a:p>
                      <a:pPr algn="l" fontAlgn="b"/>
                      <a:r>
                        <a:rPr lang="en-US" sz="1600" u="none" strike="noStrike">
                          <a:effectLst/>
                        </a:rPr>
                        <a:t>RUSH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56.32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147.72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912.08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20.51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15346"/>
                  </a:ext>
                </a:extLst>
              </a:tr>
              <a:tr h="203200">
                <a:tc>
                  <a:txBody>
                    <a:bodyPr/>
                    <a:lstStyle/>
                    <a:p>
                      <a:pPr algn="l" fontAlgn="b"/>
                      <a:r>
                        <a:rPr lang="en-US" sz="1600" u="none" strike="noStrike">
                          <a:effectLst/>
                        </a:rPr>
                        <a:t>RUSH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0.27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1.43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6.71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0.09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3311472"/>
                  </a:ext>
                </a:extLst>
              </a:tr>
              <a:tr h="203200">
                <a:tc>
                  <a:txBody>
                    <a:bodyPr/>
                    <a:lstStyle/>
                    <a:p>
                      <a:pPr algn="l" fontAlgn="b"/>
                      <a:r>
                        <a:rPr lang="en-US" sz="1600" u="none" strike="noStrike">
                          <a:effectLst/>
                        </a:rPr>
                        <a:t>REC</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53.43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0.15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31.94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82.95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0835636"/>
                  </a:ext>
                </a:extLst>
              </a:tr>
              <a:tr h="203200">
                <a:tc>
                  <a:txBody>
                    <a:bodyPr/>
                    <a:lstStyle/>
                    <a:p>
                      <a:pPr algn="l" fontAlgn="b"/>
                      <a:r>
                        <a:rPr lang="en-US" sz="1600" u="none" strike="noStrike">
                          <a:effectLst/>
                        </a:rPr>
                        <a:t>REC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675.61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0.60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255.58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1137.85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6876968"/>
                  </a:ext>
                </a:extLst>
              </a:tr>
              <a:tr h="203200">
                <a:tc>
                  <a:txBody>
                    <a:bodyPr/>
                    <a:lstStyle/>
                    <a:p>
                      <a:pPr algn="l" fontAlgn="b"/>
                      <a:r>
                        <a:rPr lang="en-US" sz="1600" u="none" strike="noStrike">
                          <a:effectLst/>
                        </a:rPr>
                        <a:t>REC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4.20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0.98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8.53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8817239"/>
                  </a:ext>
                </a:extLst>
              </a:tr>
              <a:tr h="203200">
                <a:tc>
                  <a:txBody>
                    <a:bodyPr/>
                    <a:lstStyle/>
                    <a:p>
                      <a:pPr algn="l" fontAlgn="b"/>
                      <a:r>
                        <a:rPr lang="en-US" sz="1600" u="none" strike="noStrike">
                          <a:effectLst/>
                        </a:rPr>
                        <a:t>FUM LST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0.47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2.87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1.47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0.58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793974"/>
                  </a:ext>
                </a:extLst>
              </a:tr>
              <a:tr h="203200">
                <a:tc>
                  <a:txBody>
                    <a:bodyPr/>
                    <a:lstStyle/>
                    <a:p>
                      <a:pPr algn="l" fontAlgn="b"/>
                      <a:r>
                        <a:rPr lang="en-US" sz="1600" u="none" strike="noStrike">
                          <a:effectLst/>
                        </a:rPr>
                        <a:t>PTS / GM</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6.78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14.38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11.20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10.87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9121646"/>
                  </a:ext>
                </a:extLst>
              </a:tr>
            </a:tbl>
          </a:graphicData>
        </a:graphic>
      </p:graphicFrame>
    </p:spTree>
    <p:extLst>
      <p:ext uri="{BB962C8B-B14F-4D97-AF65-F5344CB8AC3E}">
        <p14:creationId xmlns:p14="http://schemas.microsoft.com/office/powerpoint/2010/main" val="744814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3B19EA2-2159-A94C-BBEE-14D80B958076}"/>
              </a:ext>
            </a:extLst>
          </p:cNvPr>
          <p:cNvPicPr>
            <a:picLocks noChangeAspect="1" noChangeArrowheads="1"/>
          </p:cNvPicPr>
          <p:nvPr/>
        </p:nvPicPr>
        <p:blipFill>
          <a:blip r:embed="rId2"/>
          <a:srcRect/>
          <a:stretch/>
        </p:blipFill>
        <p:spPr bwMode="auto">
          <a:xfrm>
            <a:off x="5515110" y="-1"/>
            <a:ext cx="6138893" cy="55161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595CC5-E6E6-AC4F-8115-634C357632D4}"/>
              </a:ext>
            </a:extLst>
          </p:cNvPr>
          <p:cNvSpPr txBox="1"/>
          <p:nvPr/>
        </p:nvSpPr>
        <p:spPr>
          <a:xfrm>
            <a:off x="222951" y="129858"/>
            <a:ext cx="3425938" cy="2308324"/>
          </a:xfrm>
          <a:prstGeom prst="rect">
            <a:avLst/>
          </a:prstGeom>
          <a:noFill/>
        </p:spPr>
        <p:txBody>
          <a:bodyPr wrap="none" rtlCol="0">
            <a:spAutoFit/>
          </a:bodyPr>
          <a:lstStyle/>
          <a:p>
            <a:r>
              <a:rPr lang="en-US" sz="2400" dirty="0"/>
              <a:t>WR &amp; TE Only:</a:t>
            </a:r>
          </a:p>
          <a:p>
            <a:endParaRPr lang="en-US" sz="2400" dirty="0"/>
          </a:p>
          <a:p>
            <a:r>
              <a:rPr lang="en-US" sz="2400" dirty="0"/>
              <a:t>K = 2</a:t>
            </a:r>
          </a:p>
          <a:p>
            <a:r>
              <a:rPr lang="en-US" sz="2400" dirty="0"/>
              <a:t>Explained Variance: 0.489</a:t>
            </a:r>
          </a:p>
          <a:p>
            <a:r>
              <a:rPr lang="en-US" sz="2400" dirty="0"/>
              <a:t>Cluster 0 count: 799 </a:t>
            </a:r>
          </a:p>
          <a:p>
            <a:r>
              <a:rPr lang="en-US" sz="2400" dirty="0"/>
              <a:t>Cluster 1 count: 405</a:t>
            </a:r>
          </a:p>
        </p:txBody>
      </p:sp>
      <p:graphicFrame>
        <p:nvGraphicFramePr>
          <p:cNvPr id="3" name="Table 2">
            <a:extLst>
              <a:ext uri="{FF2B5EF4-FFF2-40B4-BE49-F238E27FC236}">
                <a16:creationId xmlns:a16="http://schemas.microsoft.com/office/drawing/2014/main" id="{F5670195-2B16-B640-969D-DB11A08B574D}"/>
              </a:ext>
            </a:extLst>
          </p:cNvPr>
          <p:cNvGraphicFramePr>
            <a:graphicFrameLocks noGrp="1"/>
          </p:cNvGraphicFramePr>
          <p:nvPr>
            <p:extLst>
              <p:ext uri="{D42A27DB-BD31-4B8C-83A1-F6EECF244321}">
                <p14:modId xmlns:p14="http://schemas.microsoft.com/office/powerpoint/2010/main" val="3025694020"/>
              </p:ext>
            </p:extLst>
          </p:nvPr>
        </p:nvGraphicFramePr>
        <p:xfrm>
          <a:off x="1482934" y="2519744"/>
          <a:ext cx="3099066" cy="2787015"/>
        </p:xfrm>
        <a:graphic>
          <a:graphicData uri="http://schemas.openxmlformats.org/drawingml/2006/table">
            <a:tbl>
              <a:tblPr>
                <a:tableStyleId>{5C22544A-7EE6-4342-B048-85BDC9FD1C3A}</a:tableStyleId>
              </a:tblPr>
              <a:tblGrid>
                <a:gridCol w="1033022">
                  <a:extLst>
                    <a:ext uri="{9D8B030D-6E8A-4147-A177-3AD203B41FA5}">
                      <a16:colId xmlns:a16="http://schemas.microsoft.com/office/drawing/2014/main" val="1141051064"/>
                    </a:ext>
                  </a:extLst>
                </a:gridCol>
                <a:gridCol w="1033022">
                  <a:extLst>
                    <a:ext uri="{9D8B030D-6E8A-4147-A177-3AD203B41FA5}">
                      <a16:colId xmlns:a16="http://schemas.microsoft.com/office/drawing/2014/main" val="3595252373"/>
                    </a:ext>
                  </a:extLst>
                </a:gridCol>
                <a:gridCol w="1033022">
                  <a:extLst>
                    <a:ext uri="{9D8B030D-6E8A-4147-A177-3AD203B41FA5}">
                      <a16:colId xmlns:a16="http://schemas.microsoft.com/office/drawing/2014/main" val="2106743464"/>
                    </a:ext>
                  </a:extLst>
                </a:gridCol>
              </a:tblGrid>
              <a:tr h="203200">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832130"/>
                  </a:ext>
                </a:extLst>
              </a:tr>
              <a:tr h="203200">
                <a:tc>
                  <a:txBody>
                    <a:bodyPr/>
                    <a:lstStyle/>
                    <a:p>
                      <a:pPr algn="l" fontAlgn="b"/>
                      <a:r>
                        <a:rPr lang="en-US" sz="1600" u="none" strike="noStrike" dirty="0">
                          <a:effectLst/>
                        </a:rPr>
                        <a:t>PASS YDS</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1.40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0.97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839236"/>
                  </a:ext>
                </a:extLst>
              </a:tr>
              <a:tr h="203200">
                <a:tc>
                  <a:txBody>
                    <a:bodyPr/>
                    <a:lstStyle/>
                    <a:p>
                      <a:pPr algn="l" fontAlgn="b"/>
                      <a:r>
                        <a:rPr lang="en-US" sz="1600" u="none" strike="noStrike">
                          <a:effectLst/>
                        </a:rPr>
                        <a:t>PASS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0.02</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9195805"/>
                  </a:ext>
                </a:extLst>
              </a:tr>
              <a:tr h="203200">
                <a:tc>
                  <a:txBody>
                    <a:bodyPr/>
                    <a:lstStyle/>
                    <a:p>
                      <a:pPr algn="l" fontAlgn="b"/>
                      <a:r>
                        <a:rPr lang="en-US" sz="1600" u="none" strike="noStrike">
                          <a:effectLst/>
                        </a:rPr>
                        <a:t>INT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024647"/>
                  </a:ext>
                </a:extLst>
              </a:tr>
              <a:tr h="203200">
                <a:tc>
                  <a:txBody>
                    <a:bodyPr/>
                    <a:lstStyle/>
                    <a:p>
                      <a:pPr algn="l" fontAlgn="b"/>
                      <a:r>
                        <a:rPr lang="en-US" sz="1600" u="none" strike="noStrike">
                          <a:effectLst/>
                        </a:rPr>
                        <a:t>RUSH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19.50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15.74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909056"/>
                  </a:ext>
                </a:extLst>
              </a:tr>
              <a:tr h="203200">
                <a:tc>
                  <a:txBody>
                    <a:bodyPr/>
                    <a:lstStyle/>
                    <a:p>
                      <a:pPr algn="l" fontAlgn="b"/>
                      <a:r>
                        <a:rPr lang="en-US" sz="1600" u="none" strike="noStrike">
                          <a:effectLst/>
                        </a:rPr>
                        <a:t>RUSH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0.12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0.06</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5675877"/>
                  </a:ext>
                </a:extLst>
              </a:tr>
              <a:tr h="203200">
                <a:tc>
                  <a:txBody>
                    <a:bodyPr/>
                    <a:lstStyle/>
                    <a:p>
                      <a:pPr algn="l" fontAlgn="b"/>
                      <a:r>
                        <a:rPr lang="en-US" sz="1600" u="none" strike="noStrike">
                          <a:effectLst/>
                        </a:rPr>
                        <a:t>REC</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54.84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84.65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024173"/>
                  </a:ext>
                </a:extLst>
              </a:tr>
              <a:tr h="203200">
                <a:tc>
                  <a:txBody>
                    <a:bodyPr/>
                    <a:lstStyle/>
                    <a:p>
                      <a:pPr algn="l" fontAlgn="b"/>
                      <a:r>
                        <a:rPr lang="en-US" sz="1600" u="none" strike="noStrike">
                          <a:effectLst/>
                        </a:rPr>
                        <a:t>REC YDS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716.12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1168.19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204631"/>
                  </a:ext>
                </a:extLst>
              </a:tr>
              <a:tr h="203200">
                <a:tc>
                  <a:txBody>
                    <a:bodyPr/>
                    <a:lstStyle/>
                    <a:p>
                      <a:pPr algn="l" fontAlgn="b"/>
                      <a:r>
                        <a:rPr lang="en-US" sz="1600" u="none" strike="noStrike">
                          <a:effectLst/>
                        </a:rPr>
                        <a:t>REC TDS</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4.63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8.54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462834"/>
                  </a:ext>
                </a:extLst>
              </a:tr>
              <a:tr h="203200">
                <a:tc>
                  <a:txBody>
                    <a:bodyPr/>
                    <a:lstStyle/>
                    <a:p>
                      <a:pPr algn="l" fontAlgn="b"/>
                      <a:r>
                        <a:rPr lang="en-US" sz="1600" u="none" strike="noStrike">
                          <a:effectLst/>
                        </a:rPr>
                        <a:t>FUM LST</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0.43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0.61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0211803"/>
                  </a:ext>
                </a:extLst>
              </a:tr>
              <a:tr h="203200">
                <a:tc>
                  <a:txBody>
                    <a:bodyPr/>
                    <a:lstStyle/>
                    <a:p>
                      <a:pPr algn="l" fontAlgn="b"/>
                      <a:r>
                        <a:rPr lang="en-US" sz="1600" u="none" strike="noStrike">
                          <a:effectLst/>
                        </a:rPr>
                        <a:t>PTS / GM</a:t>
                      </a:r>
                      <a:endParaRPr lang="en-US" sz="16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6.86</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11.01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858263"/>
                  </a:ext>
                </a:extLst>
              </a:tr>
            </a:tbl>
          </a:graphicData>
        </a:graphic>
      </p:graphicFrame>
    </p:spTree>
    <p:extLst>
      <p:ext uri="{BB962C8B-B14F-4D97-AF65-F5344CB8AC3E}">
        <p14:creationId xmlns:p14="http://schemas.microsoft.com/office/powerpoint/2010/main" val="4270260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0806319E-A3CD-5E42-83C8-2D3FF235203D}"/>
              </a:ext>
            </a:extLst>
          </p:cNvPr>
          <p:cNvGraphicFramePr>
            <a:graphicFrameLocks noGrp="1"/>
          </p:cNvGraphicFramePr>
          <p:nvPr>
            <p:ph idx="1"/>
            <p:extLst>
              <p:ext uri="{D42A27DB-BD31-4B8C-83A1-F6EECF244321}">
                <p14:modId xmlns:p14="http://schemas.microsoft.com/office/powerpoint/2010/main" val="1733181169"/>
              </p:ext>
            </p:extLst>
          </p:nvPr>
        </p:nvGraphicFramePr>
        <p:xfrm>
          <a:off x="408008" y="130777"/>
          <a:ext cx="4533495" cy="5443376"/>
        </p:xfrm>
        <a:graphic>
          <a:graphicData uri="http://schemas.openxmlformats.org/drawingml/2006/table">
            <a:tbl>
              <a:tblPr>
                <a:tableStyleId>{5C22544A-7EE6-4342-B048-85BDC9FD1C3A}</a:tableStyleId>
              </a:tblPr>
              <a:tblGrid>
                <a:gridCol w="1367542">
                  <a:extLst>
                    <a:ext uri="{9D8B030D-6E8A-4147-A177-3AD203B41FA5}">
                      <a16:colId xmlns:a16="http://schemas.microsoft.com/office/drawing/2014/main" val="2193181850"/>
                    </a:ext>
                  </a:extLst>
                </a:gridCol>
                <a:gridCol w="1985745">
                  <a:extLst>
                    <a:ext uri="{9D8B030D-6E8A-4147-A177-3AD203B41FA5}">
                      <a16:colId xmlns:a16="http://schemas.microsoft.com/office/drawing/2014/main" val="4026616797"/>
                    </a:ext>
                  </a:extLst>
                </a:gridCol>
                <a:gridCol w="674404">
                  <a:extLst>
                    <a:ext uri="{9D8B030D-6E8A-4147-A177-3AD203B41FA5}">
                      <a16:colId xmlns:a16="http://schemas.microsoft.com/office/drawing/2014/main" val="1499065093"/>
                    </a:ext>
                  </a:extLst>
                </a:gridCol>
                <a:gridCol w="505804">
                  <a:extLst>
                    <a:ext uri="{9D8B030D-6E8A-4147-A177-3AD203B41FA5}">
                      <a16:colId xmlns:a16="http://schemas.microsoft.com/office/drawing/2014/main" val="1906477667"/>
                    </a:ext>
                  </a:extLst>
                </a:gridCol>
              </a:tblGrid>
              <a:tr h="237392">
                <a:tc>
                  <a:txBody>
                    <a:bodyPr/>
                    <a:lstStyle/>
                    <a:p>
                      <a:pPr algn="ctr" fontAlgn="b"/>
                      <a:r>
                        <a:rPr lang="en-US" sz="1400" u="none" strike="noStrike" dirty="0">
                          <a:effectLst/>
                        </a:rPr>
                        <a:t>2019 DRAFT RANK</a:t>
                      </a:r>
                      <a:endParaRPr lang="en-US" sz="1400" b="1"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NAME</a:t>
                      </a:r>
                      <a:endParaRPr lang="en-US" sz="1400" b="1"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TEAM</a:t>
                      </a:r>
                      <a:endParaRPr lang="en-US" sz="1400" b="1"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POS</a:t>
                      </a:r>
                      <a:endParaRPr lang="en-US" sz="1400" b="1"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8638219"/>
                  </a:ext>
                </a:extLst>
              </a:tr>
              <a:tr h="237392">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err="1">
                          <a:effectLst/>
                        </a:rPr>
                        <a:t>Saquon</a:t>
                      </a:r>
                      <a:r>
                        <a:rPr lang="en-US" sz="1400" u="none" strike="noStrike" dirty="0">
                          <a:effectLst/>
                        </a:rPr>
                        <a:t> Barkley</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NYG</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206657933"/>
                  </a:ext>
                </a:extLst>
              </a:tr>
              <a:tr h="237392">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Alvin Kamara</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75611324"/>
                  </a:ext>
                </a:extLst>
              </a:tr>
              <a:tr h="237392">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Christian McCaffrey</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CAR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945902566"/>
                  </a:ext>
                </a:extLst>
              </a:tr>
              <a:tr h="237392">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Ezekiel Elliott</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DAL</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03671604"/>
                  </a:ext>
                </a:extLst>
              </a:tr>
              <a:tr h="237392">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David Johnson</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ARI</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4578235"/>
                  </a:ext>
                </a:extLst>
              </a:tr>
              <a:tr h="0">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Nick Chubb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CLE</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9566094"/>
                  </a:ext>
                </a:extLst>
              </a:tr>
              <a:tr h="237392">
                <a:tc>
                  <a:txBody>
                    <a:bodyPr/>
                    <a:lstStyle/>
                    <a:p>
                      <a:pPr algn="ctr" fontAlgn="b"/>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James Conner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PIT</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06417619"/>
                  </a:ext>
                </a:extLst>
              </a:tr>
              <a:tr h="237392">
                <a:tc>
                  <a:txBody>
                    <a:bodyPr/>
                    <a:lstStyle/>
                    <a:p>
                      <a:pPr algn="ctr" fontAlgn="b"/>
                      <a:r>
                        <a:rPr lang="en-US" sz="1400" u="none" strike="noStrike" dirty="0">
                          <a:effectLst/>
                        </a:rPr>
                        <a:t>8</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DeAndre Hopkins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HOU</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WR</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450927"/>
                  </a:ext>
                </a:extLst>
              </a:tr>
              <a:tr h="237392">
                <a:tc>
                  <a:txBody>
                    <a:bodyPr/>
                    <a:lstStyle/>
                    <a:p>
                      <a:pPr algn="ctr" fontAlgn="b"/>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Dalvin Cook</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MIN</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82394128"/>
                  </a:ext>
                </a:extLst>
              </a:tr>
              <a:tr h="237392">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Davante Adams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GB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WR</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430805"/>
                  </a:ext>
                </a:extLst>
              </a:tr>
              <a:tr h="237392">
                <a:tc>
                  <a:txBody>
                    <a:bodyPr/>
                    <a:lstStyle/>
                    <a:p>
                      <a:pPr algn="ctr" fontAlgn="b"/>
                      <a:r>
                        <a:rPr lang="en-US" sz="1400" u="none" strike="noStrike" dirty="0">
                          <a:effectLst/>
                        </a:rPr>
                        <a:t>11</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Odell Beckham Jr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CLE</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WR</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512903"/>
                  </a:ext>
                </a:extLst>
              </a:tr>
              <a:tr h="237392">
                <a:tc>
                  <a:txBody>
                    <a:bodyPr/>
                    <a:lstStyle/>
                    <a:p>
                      <a:pPr algn="ctr" fontAlgn="b"/>
                      <a:r>
                        <a:rPr lang="en-US" sz="1400" u="none" strike="noStrike" dirty="0">
                          <a:effectLst/>
                        </a:rPr>
                        <a:t>12</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Todd Gurley</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LAR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a:effectLst/>
                        </a:rPr>
                        <a:t>RB</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13254887"/>
                  </a:ext>
                </a:extLst>
              </a:tr>
              <a:tr h="237392">
                <a:tc>
                  <a:txBody>
                    <a:bodyPr/>
                    <a:lstStyle/>
                    <a:p>
                      <a:pPr algn="ctr" fontAlgn="b"/>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Joe Mixon</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CIN</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91459574"/>
                  </a:ext>
                </a:extLst>
              </a:tr>
              <a:tr h="237392">
                <a:tc>
                  <a:txBody>
                    <a:bodyPr/>
                    <a:lstStyle/>
                    <a:p>
                      <a:pPr algn="ctr" fontAlgn="b"/>
                      <a:r>
                        <a:rPr lang="en-US" sz="1400" u="none" strike="noStrike" dirty="0">
                          <a:effectLst/>
                        </a:rPr>
                        <a:t>14</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Julio Jones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ATL</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WR</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458166"/>
                  </a:ext>
                </a:extLst>
              </a:tr>
              <a:tr h="237392">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Tyreek Hill</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KC</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WR</a:t>
                      </a:r>
                      <a:endParaRPr lang="en-US" sz="1400" b="0" i="0" u="none" strike="noStrike">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806745"/>
                  </a:ext>
                </a:extLst>
              </a:tr>
              <a:tr h="237392">
                <a:tc>
                  <a:txBody>
                    <a:bodyPr/>
                    <a:lstStyle/>
                    <a:p>
                      <a:pPr algn="ctr" fontAlgn="b"/>
                      <a:r>
                        <a:rPr lang="en-US" sz="1400" u="none" strike="noStrike" dirty="0">
                          <a:effectLst/>
                        </a:rPr>
                        <a:t>16</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err="1">
                          <a:effectLst/>
                        </a:rPr>
                        <a:t>Le'Veon</a:t>
                      </a:r>
                      <a:r>
                        <a:rPr lang="en-US" sz="1400" u="none" strike="noStrike" dirty="0">
                          <a:effectLst/>
                        </a:rPr>
                        <a:t> Bell</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NYJ</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400" u="none" strike="noStrike" dirty="0">
                          <a:effectLst/>
                        </a:rPr>
                        <a:t>RB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79407107"/>
                  </a:ext>
                </a:extLst>
              </a:tr>
              <a:tr h="237392">
                <a:tc>
                  <a:txBody>
                    <a:bodyPr/>
                    <a:lstStyle/>
                    <a:p>
                      <a:pPr algn="ctr" fontAlgn="b"/>
                      <a:r>
                        <a:rPr lang="en-US" sz="1400" u="none" strike="noStrike" dirty="0">
                          <a:effectLst/>
                        </a:rPr>
                        <a:t>17</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err="1">
                          <a:effectLst/>
                        </a:rPr>
                        <a:t>JuJu</a:t>
                      </a:r>
                      <a:r>
                        <a:rPr lang="en-US" sz="1400" u="none" strike="noStrike" dirty="0">
                          <a:effectLst/>
                        </a:rPr>
                        <a:t> Smith-Schuster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PIT</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WR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851603"/>
                  </a:ext>
                </a:extLst>
              </a:tr>
              <a:tr h="237392">
                <a:tc>
                  <a:txBody>
                    <a:bodyPr/>
                    <a:lstStyle/>
                    <a:p>
                      <a:pPr algn="ctr" fontAlgn="b"/>
                      <a:r>
                        <a:rPr lang="en-US" sz="1400" u="none" strike="noStrike" dirty="0">
                          <a:effectLst/>
                        </a:rPr>
                        <a:t>18</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Travis Kelce</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KC</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TE</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789036"/>
                  </a:ext>
                </a:extLst>
              </a:tr>
              <a:tr h="237392">
                <a:tc>
                  <a:txBody>
                    <a:bodyPr/>
                    <a:lstStyle/>
                    <a:p>
                      <a:pPr algn="ctr" fontAlgn="b"/>
                      <a:r>
                        <a:rPr lang="en-US" sz="1400" u="none" strike="noStrike" dirty="0">
                          <a:effectLst/>
                        </a:rPr>
                        <a:t>19</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Mike Evans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TB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WR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6627"/>
                  </a:ext>
                </a:extLst>
              </a:tr>
              <a:tr h="237392">
                <a:tc>
                  <a:txBody>
                    <a:bodyPr/>
                    <a:lstStyle/>
                    <a:p>
                      <a:pPr algn="ctr" fontAlgn="b"/>
                      <a:r>
                        <a:rPr lang="en-US" sz="1400" u="none" strike="noStrike" dirty="0">
                          <a:effectLst/>
                        </a:rPr>
                        <a:t>20</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Michael Thomas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NO</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WR</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051912"/>
                  </a:ext>
                </a:extLst>
              </a:tr>
              <a:tr h="237392">
                <a:tc>
                  <a:txBody>
                    <a:bodyPr/>
                    <a:lstStyle/>
                    <a:p>
                      <a:pPr algn="ctr" fontAlgn="b"/>
                      <a:r>
                        <a:rPr lang="en-US" sz="1400" b="0" i="0" u="none" strike="noStrike" dirty="0">
                          <a:solidFill>
                            <a:srgbClr val="000000"/>
                          </a:solidFill>
                          <a:effectLst/>
                          <a:latin typeface="Calibri" panose="020F0502020204030204" pitchFamily="34" charset="0"/>
                        </a:rPr>
                        <a:t>…</a:t>
                      </a: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4789068"/>
                  </a:ext>
                </a:extLst>
              </a:tr>
              <a:tr h="237392">
                <a:tc>
                  <a:txBody>
                    <a:bodyPr/>
                    <a:lstStyle/>
                    <a:p>
                      <a:pPr algn="ctr" fontAlgn="b"/>
                      <a:r>
                        <a:rPr lang="en-US" sz="1400" u="none" strike="noStrike" dirty="0">
                          <a:effectLst/>
                        </a:rPr>
                        <a:t>43</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Patrick </a:t>
                      </a:r>
                      <a:r>
                        <a:rPr lang="en-US" sz="1400" u="none" strike="noStrike" dirty="0" err="1">
                          <a:effectLst/>
                        </a:rPr>
                        <a:t>Mahomes</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KC</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QB</a:t>
                      </a:r>
                      <a:endParaRPr lang="en-US" sz="1400" b="0" i="0" u="none" strike="noStrike" dirty="0">
                        <a:solidFill>
                          <a:srgbClr val="000000"/>
                        </a:solidFill>
                        <a:effectLst/>
                        <a:latin typeface="Calibri" panose="020F0502020204030204" pitchFamily="34" charset="0"/>
                      </a:endParaRPr>
                    </a:p>
                  </a:txBody>
                  <a:tcPr marL="7392" marR="7392" marT="7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288424"/>
                  </a:ext>
                </a:extLst>
              </a:tr>
            </a:tbl>
          </a:graphicData>
        </a:graphic>
      </p:graphicFrame>
      <p:sp>
        <p:nvSpPr>
          <p:cNvPr id="31" name="TextBox 30">
            <a:extLst>
              <a:ext uri="{FF2B5EF4-FFF2-40B4-BE49-F238E27FC236}">
                <a16:creationId xmlns:a16="http://schemas.microsoft.com/office/drawing/2014/main" id="{86BFC2E3-437D-B449-9EEF-F61B3B64F261}"/>
              </a:ext>
            </a:extLst>
          </p:cNvPr>
          <p:cNvSpPr txBox="1"/>
          <p:nvPr/>
        </p:nvSpPr>
        <p:spPr>
          <a:xfrm>
            <a:off x="5254906" y="744235"/>
            <a:ext cx="6180882" cy="3046988"/>
          </a:xfrm>
          <a:prstGeom prst="rect">
            <a:avLst/>
          </a:prstGeom>
          <a:noFill/>
        </p:spPr>
        <p:txBody>
          <a:bodyPr wrap="square" rtlCol="0">
            <a:spAutoFit/>
          </a:bodyPr>
          <a:lstStyle/>
          <a:p>
            <a:r>
              <a:rPr lang="en-US" sz="2400" dirty="0"/>
              <a:t>…experts still tout running backs as the top picks in fantasy drafts.</a:t>
            </a:r>
          </a:p>
          <a:p>
            <a:endParaRPr lang="en-US" sz="2400" dirty="0"/>
          </a:p>
          <a:p>
            <a:r>
              <a:rPr lang="en-US" sz="2400" dirty="0"/>
              <a:t>In fact, Patrick </a:t>
            </a:r>
            <a:r>
              <a:rPr lang="en-US" sz="2400" dirty="0" err="1"/>
              <a:t>Mahomes</a:t>
            </a:r>
            <a:r>
              <a:rPr lang="en-US" sz="2400" dirty="0"/>
              <a:t>, the top fantasy scorer of 2018, ranks # 43 in 2019 fantasy draft projections; the highest of any quarterback.</a:t>
            </a:r>
          </a:p>
          <a:p>
            <a:endParaRPr lang="en-US" sz="2400" dirty="0"/>
          </a:p>
          <a:p>
            <a:r>
              <a:rPr lang="en-US" sz="2400" dirty="0"/>
              <a:t>Does that make sense?</a:t>
            </a:r>
          </a:p>
        </p:txBody>
      </p:sp>
    </p:spTree>
    <p:extLst>
      <p:ext uri="{BB962C8B-B14F-4D97-AF65-F5344CB8AC3E}">
        <p14:creationId xmlns:p14="http://schemas.microsoft.com/office/powerpoint/2010/main" val="75696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C225C-1AB6-564D-A8BF-A05C4AF2D7E4}"/>
              </a:ext>
            </a:extLst>
          </p:cNvPr>
          <p:cNvSpPr txBox="1"/>
          <p:nvPr/>
        </p:nvSpPr>
        <p:spPr>
          <a:xfrm>
            <a:off x="403233" y="787712"/>
            <a:ext cx="4409954" cy="3785652"/>
          </a:xfrm>
          <a:prstGeom prst="rect">
            <a:avLst/>
          </a:prstGeom>
          <a:noFill/>
        </p:spPr>
        <p:txBody>
          <a:bodyPr wrap="square" rtlCol="0">
            <a:spAutoFit/>
          </a:bodyPr>
          <a:lstStyle/>
          <a:p>
            <a:r>
              <a:rPr lang="en-US" sz="2400" dirty="0"/>
              <a:t>Over the last 17 years, the average fantasy point totals for quarterbacks has drastically increased while running back fantasy scoring has been on the decline. </a:t>
            </a:r>
          </a:p>
          <a:p>
            <a:endParaRPr lang="en-US" sz="2400" dirty="0"/>
          </a:p>
          <a:p>
            <a:r>
              <a:rPr lang="en-US" sz="2400" dirty="0"/>
              <a:t>Meanwhile, wide receivers have been relatively steady and tight ends have seen a very slight rise.</a:t>
            </a:r>
          </a:p>
        </p:txBody>
      </p:sp>
      <p:pic>
        <p:nvPicPr>
          <p:cNvPr id="6146" name="Picture 2">
            <a:extLst>
              <a:ext uri="{FF2B5EF4-FFF2-40B4-BE49-F238E27FC236}">
                <a16:creationId xmlns:a16="http://schemas.microsoft.com/office/drawing/2014/main" id="{C1FF66E1-D59E-A04A-B22B-416B3AF9B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187" y="266851"/>
            <a:ext cx="6524777" cy="51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454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386A7CB-6061-A44C-B450-643F805E1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539" y="1944886"/>
            <a:ext cx="8789965" cy="3408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BDECEB-28DE-A74E-8D0A-CD42AB59EE70}"/>
              </a:ext>
            </a:extLst>
          </p:cNvPr>
          <p:cNvSpPr txBox="1"/>
          <p:nvPr/>
        </p:nvSpPr>
        <p:spPr>
          <a:xfrm>
            <a:off x="542674" y="254301"/>
            <a:ext cx="11106651" cy="1938992"/>
          </a:xfrm>
          <a:prstGeom prst="rect">
            <a:avLst/>
          </a:prstGeom>
          <a:noFill/>
        </p:spPr>
        <p:txBody>
          <a:bodyPr wrap="square" rtlCol="0">
            <a:spAutoFit/>
          </a:bodyPr>
          <a:lstStyle/>
          <a:p>
            <a:r>
              <a:rPr lang="en-US" sz="2400" dirty="0"/>
              <a:t>In recent years, quarterbacks have become the highest scoring players in fantasy football.</a:t>
            </a:r>
          </a:p>
          <a:p>
            <a:endParaRPr lang="en-US" sz="2400" dirty="0"/>
          </a:p>
          <a:p>
            <a:r>
              <a:rPr lang="en-US" sz="2400" dirty="0"/>
              <a:t>In fact, the top 10 fantasy scorers in 2015 were ALL quarterbacks.</a:t>
            </a:r>
          </a:p>
          <a:p>
            <a:r>
              <a:rPr lang="en-US" sz="2400" dirty="0"/>
              <a:t> </a:t>
            </a:r>
          </a:p>
        </p:txBody>
      </p:sp>
    </p:spTree>
    <p:extLst>
      <p:ext uri="{BB962C8B-B14F-4D97-AF65-F5344CB8AC3E}">
        <p14:creationId xmlns:p14="http://schemas.microsoft.com/office/powerpoint/2010/main" val="13627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C7F405-B0C0-2E44-B43C-72E02837CA44}"/>
              </a:ext>
            </a:extLst>
          </p:cNvPr>
          <p:cNvSpPr txBox="1"/>
          <p:nvPr/>
        </p:nvSpPr>
        <p:spPr>
          <a:xfrm>
            <a:off x="802768" y="1307939"/>
            <a:ext cx="10586463" cy="3108543"/>
          </a:xfrm>
          <a:prstGeom prst="rect">
            <a:avLst/>
          </a:prstGeom>
          <a:noFill/>
        </p:spPr>
        <p:txBody>
          <a:bodyPr wrap="square" rtlCol="0">
            <a:spAutoFit/>
          </a:bodyPr>
          <a:lstStyle/>
          <a:p>
            <a:r>
              <a:rPr lang="en-US" sz="2800" dirty="0"/>
              <a:t>If quarterbacks are outscoring running backs, why do running backs receive the higher draft projections?</a:t>
            </a:r>
          </a:p>
          <a:p>
            <a:endParaRPr lang="en-US" sz="2800" dirty="0"/>
          </a:p>
          <a:p>
            <a:r>
              <a:rPr lang="en-US" sz="2800" dirty="0"/>
              <a:t>Shouldn’t you pick the highest scoring players first?</a:t>
            </a:r>
          </a:p>
          <a:p>
            <a:endParaRPr lang="en-US" sz="2800" dirty="0"/>
          </a:p>
          <a:p>
            <a:r>
              <a:rPr lang="en-US" sz="2800" dirty="0">
                <a:solidFill>
                  <a:srgbClr val="FF0000"/>
                </a:solidFill>
              </a:rPr>
              <a:t>Which position really provides the most value towards winning in fantasy football: quarterback or running back?</a:t>
            </a:r>
          </a:p>
        </p:txBody>
      </p:sp>
    </p:spTree>
    <p:extLst>
      <p:ext uri="{BB962C8B-B14F-4D97-AF65-F5344CB8AC3E}">
        <p14:creationId xmlns:p14="http://schemas.microsoft.com/office/powerpoint/2010/main" val="1172094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6AE7D-0C6B-6747-8AB1-A2530838DA89}"/>
              </a:ext>
            </a:extLst>
          </p:cNvPr>
          <p:cNvSpPr>
            <a:spLocks noGrp="1"/>
          </p:cNvSpPr>
          <p:nvPr>
            <p:ph type="title"/>
          </p:nvPr>
        </p:nvSpPr>
        <p:spPr>
          <a:xfrm>
            <a:off x="651077" y="373284"/>
            <a:ext cx="10396882" cy="1151965"/>
          </a:xfrm>
        </p:spPr>
        <p:txBody>
          <a:bodyPr/>
          <a:lstStyle/>
          <a:p>
            <a:pPr algn="ctr"/>
            <a:r>
              <a:rPr lang="en-US" dirty="0"/>
              <a:t>assumptions</a:t>
            </a:r>
          </a:p>
        </p:txBody>
      </p:sp>
      <p:sp>
        <p:nvSpPr>
          <p:cNvPr id="4" name="TextBox 3">
            <a:extLst>
              <a:ext uri="{FF2B5EF4-FFF2-40B4-BE49-F238E27FC236}">
                <a16:creationId xmlns:a16="http://schemas.microsoft.com/office/drawing/2014/main" id="{4FD8E4B8-5A6C-C141-9B2F-08747F4E0D53}"/>
              </a:ext>
            </a:extLst>
          </p:cNvPr>
          <p:cNvSpPr txBox="1"/>
          <p:nvPr/>
        </p:nvSpPr>
        <p:spPr>
          <a:xfrm>
            <a:off x="555584" y="1525249"/>
            <a:ext cx="10985339" cy="3416320"/>
          </a:xfrm>
          <a:prstGeom prst="rect">
            <a:avLst/>
          </a:prstGeom>
          <a:noFill/>
        </p:spPr>
        <p:txBody>
          <a:bodyPr wrap="square" rtlCol="0">
            <a:spAutoFit/>
          </a:bodyPr>
          <a:lstStyle/>
          <a:p>
            <a:pPr marL="514350" indent="-514350">
              <a:buFont typeface="+mj-lt"/>
              <a:buAutoNum type="arabicPeriod"/>
            </a:pPr>
            <a:r>
              <a:rPr lang="en-US" sz="2400" dirty="0"/>
              <a:t>Standard scoring according to ​</a:t>
            </a:r>
            <a:r>
              <a:rPr lang="en-US" sz="2400" dirty="0">
                <a:hlinkClick r:id="rId2"/>
              </a:rPr>
              <a:t>ESPN Fantasy​</a:t>
            </a:r>
            <a:r>
              <a:rPr lang="en-US" sz="2400" dirty="0"/>
              <a:t>. No points per reception, though that could affect the results of the analysis. </a:t>
            </a:r>
          </a:p>
          <a:p>
            <a:pPr marL="514350" indent="-514350">
              <a:buFont typeface="+mj-lt"/>
              <a:buAutoNum type="arabicPeriod"/>
            </a:pPr>
            <a:endParaRPr lang="en-US" sz="2400" dirty="0"/>
          </a:p>
          <a:p>
            <a:pPr marL="514350" indent="-514350">
              <a:buFont typeface="+mj-lt"/>
              <a:buAutoNum type="arabicPeriod"/>
            </a:pPr>
            <a:r>
              <a:rPr lang="en-US" sz="2400" dirty="0"/>
              <a:t>Fantasy team rosters allow for starting 1 quarterback, 2 running backs, 2 wide receivers, 1 tight end. </a:t>
            </a:r>
          </a:p>
          <a:p>
            <a:pPr marL="514350" indent="-514350">
              <a:buFont typeface="+mj-lt"/>
              <a:buAutoNum type="arabicPeriod"/>
            </a:pPr>
            <a:endParaRPr lang="en-US" sz="2400" dirty="0"/>
          </a:p>
          <a:p>
            <a:pPr marL="514350" indent="-514350">
              <a:buFont typeface="+mj-lt"/>
              <a:buAutoNum type="arabicPeriod"/>
            </a:pPr>
            <a:r>
              <a:rPr lang="en-US" sz="2400" dirty="0"/>
              <a:t>Real-world situations like player trades and injuries will impact total fantasy points but are not taken into consideration during analysis of the data. </a:t>
            </a:r>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73628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B0475EC-B6C6-5641-818A-401E70A26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023" y="1139302"/>
            <a:ext cx="8917799" cy="44519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70AA9B-3910-1C4C-8DA4-5CF2E93C7A6C}"/>
              </a:ext>
            </a:extLst>
          </p:cNvPr>
          <p:cNvSpPr txBox="1"/>
          <p:nvPr/>
        </p:nvSpPr>
        <p:spPr>
          <a:xfrm>
            <a:off x="1514440" y="173620"/>
            <a:ext cx="8670963" cy="830997"/>
          </a:xfrm>
          <a:prstGeom prst="rect">
            <a:avLst/>
          </a:prstGeom>
          <a:noFill/>
        </p:spPr>
        <p:txBody>
          <a:bodyPr wrap="none" rtlCol="0">
            <a:spAutoFit/>
          </a:bodyPr>
          <a:lstStyle/>
          <a:p>
            <a:r>
              <a:rPr lang="en-US" sz="2400" dirty="0"/>
              <a:t>First, are there statistical correlations between the two positions?</a:t>
            </a:r>
          </a:p>
          <a:p>
            <a:r>
              <a:rPr lang="en-US" sz="2400" dirty="0"/>
              <a:t>Some correlations are obvious, like </a:t>
            </a:r>
            <a:r>
              <a:rPr lang="en-US" sz="2400" dirty="0">
                <a:solidFill>
                  <a:srgbClr val="FF0000"/>
                </a:solidFill>
              </a:rPr>
              <a:t>passing yards </a:t>
            </a:r>
            <a:r>
              <a:rPr lang="en-US" sz="2400" dirty="0"/>
              <a:t>and </a:t>
            </a:r>
            <a:r>
              <a:rPr lang="en-US" sz="2400" dirty="0">
                <a:solidFill>
                  <a:srgbClr val="FF0000"/>
                </a:solidFill>
              </a:rPr>
              <a:t>passing TD’s.</a:t>
            </a:r>
          </a:p>
        </p:txBody>
      </p:sp>
      <p:sp>
        <p:nvSpPr>
          <p:cNvPr id="8" name="Right Arrow 7">
            <a:extLst>
              <a:ext uri="{FF2B5EF4-FFF2-40B4-BE49-F238E27FC236}">
                <a16:creationId xmlns:a16="http://schemas.microsoft.com/office/drawing/2014/main" id="{745D2186-823B-D943-8503-1575EE1D52A8}"/>
              </a:ext>
            </a:extLst>
          </p:cNvPr>
          <p:cNvSpPr/>
          <p:nvPr/>
        </p:nvSpPr>
        <p:spPr>
          <a:xfrm>
            <a:off x="418750" y="1873490"/>
            <a:ext cx="972273" cy="4398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6106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{A26F274A-42E7-5845-8585-EA92B2CEF63E}tf10001077</Template>
  <TotalTime>1045</TotalTime>
  <Words>1846</Words>
  <Application>Microsoft Macintosh PowerPoint</Application>
  <PresentationFormat>Widescreen</PresentationFormat>
  <Paragraphs>439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Impact</vt:lpstr>
      <vt:lpstr>Main Event</vt:lpstr>
      <vt:lpstr>Fantasy or reality?</vt:lpstr>
      <vt:lpstr>PowerPoint Presentation</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What does all this mean?</vt:lpstr>
      <vt:lpstr>PowerPoint Presentation</vt:lpstr>
      <vt:lpstr>PowerPoint Presentation</vt:lpstr>
      <vt:lpstr>PowerPoint Presentation</vt:lpstr>
      <vt:lpstr>PowerPoint Presentation</vt:lpstr>
      <vt:lpstr>PowerPoint Presentation</vt:lpstr>
      <vt:lpstr>PowerPoint Presentation</vt:lpstr>
      <vt:lpstr>Draft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WALSH</dc:creator>
  <cp:lastModifiedBy>JAMES WALSH</cp:lastModifiedBy>
  <cp:revision>67</cp:revision>
  <dcterms:created xsi:type="dcterms:W3CDTF">2019-10-22T18:13:03Z</dcterms:created>
  <dcterms:modified xsi:type="dcterms:W3CDTF">2019-10-26T14:49:14Z</dcterms:modified>
</cp:coreProperties>
</file>